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81" r:id="rId13"/>
    <p:sldId id="267" r:id="rId14"/>
    <p:sldId id="268" r:id="rId15"/>
    <p:sldId id="269" r:id="rId16"/>
    <p:sldId id="270" r:id="rId17"/>
    <p:sldId id="282" r:id="rId18"/>
    <p:sldId id="271" r:id="rId19"/>
    <p:sldId id="272" r:id="rId20"/>
    <p:sldId id="274" r:id="rId21"/>
    <p:sldId id="275" r:id="rId22"/>
    <p:sldId id="278" r:id="rId23"/>
    <p:sldId id="279" r:id="rId24"/>
    <p:sldId id="280" r:id="rId25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12"/>
    <p:restoredTop sz="94610"/>
  </p:normalViewPr>
  <p:slideViewPr>
    <p:cSldViewPr snapToGrid="0" snapToObjects="1">
      <p:cViewPr varScale="1">
        <p:scale>
          <a:sx n="181" d="100"/>
          <a:sy n="181" d="100"/>
        </p:scale>
        <p:origin x="20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0832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3520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0916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7034"/>
            <a:ext cx="9144000" cy="228600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64008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4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Child Mandala App</a:t>
            </a:r>
            <a:endParaRPr lang="en-US" sz="4200" dirty="0"/>
          </a:p>
        </p:txBody>
      </p:sp>
      <p:sp>
        <p:nvSpPr>
          <p:cNvPr id="4" name="Text 2"/>
          <p:cNvSpPr/>
          <p:nvPr/>
        </p:nvSpPr>
        <p:spPr>
          <a:xfrm>
            <a:off x="457200" y="13716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 Mobile Platform for Child Care &amp; Parenting Support in Bhutan</a:t>
            </a:r>
            <a:endParaRPr lang="en-US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800D4D-6C24-0952-7A68-E63D80183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6125" y="2375267"/>
            <a:ext cx="2571750" cy="25717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F3E6F5-C671-BBAB-362A-918D0C6FA1B1}"/>
              </a:ext>
            </a:extLst>
          </p:cNvPr>
          <p:cNvSpPr txBox="1"/>
          <p:nvPr/>
        </p:nvSpPr>
        <p:spPr>
          <a:xfrm>
            <a:off x="7572139" y="4866501"/>
            <a:ext cx="18741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Presented by </a:t>
            </a:r>
            <a:r>
              <a:rPr lang="en-US" sz="1200" dirty="0" err="1"/>
              <a:t>aBit</a:t>
            </a:r>
            <a:r>
              <a:rPr lang="en-US" sz="1200" dirty="0"/>
              <a:t> Soft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Community Engagement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457200" y="914400"/>
            <a:ext cx="4114800" cy="1188720"/>
          </a:xfrm>
          <a:prstGeom prst="roundRect">
            <a:avLst>
              <a:gd name="adj" fmla="val 7692"/>
            </a:avLst>
          </a:prstGeom>
          <a:solidFill>
            <a:srgbClr val="F5F9FC"/>
          </a:solidFill>
          <a:ln/>
        </p:spPr>
      </p:sp>
      <p:sp>
        <p:nvSpPr>
          <p:cNvPr id="5" name="Text 3"/>
          <p:cNvSpPr/>
          <p:nvPr/>
        </p:nvSpPr>
        <p:spPr>
          <a:xfrm>
            <a:off x="548640" y="100584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Events Section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48640" y="1280160"/>
            <a:ext cx="393192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Browse upcoming agency events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Filter by category &amp; audience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Event details with registration</a:t>
            </a:r>
            <a:endParaRPr lang="en-US" sz="900" dirty="0"/>
          </a:p>
        </p:txBody>
      </p:sp>
      <p:sp>
        <p:nvSpPr>
          <p:cNvPr id="7" name="Shape 5"/>
          <p:cNvSpPr/>
          <p:nvPr/>
        </p:nvSpPr>
        <p:spPr>
          <a:xfrm>
            <a:off x="457200" y="2194560"/>
            <a:ext cx="4114800" cy="914400"/>
          </a:xfrm>
          <a:prstGeom prst="roundRect">
            <a:avLst>
              <a:gd name="adj" fmla="val 10000"/>
            </a:avLst>
          </a:prstGeom>
          <a:solidFill>
            <a:srgbClr val="F5F9FC"/>
          </a:solidFill>
          <a:ln/>
        </p:spPr>
      </p:sp>
      <p:sp>
        <p:nvSpPr>
          <p:cNvPr id="8" name="Text 6"/>
          <p:cNvSpPr/>
          <p:nvPr/>
        </p:nvSpPr>
        <p:spPr>
          <a:xfrm>
            <a:off x="548640" y="228600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Incident Reporting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548640" y="2560320"/>
            <a:ext cx="3931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Easy concern reporting form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Direct channel to agencies</a:t>
            </a:r>
            <a:endParaRPr lang="en-US" sz="900" dirty="0"/>
          </a:p>
        </p:txBody>
      </p:sp>
      <p:sp>
        <p:nvSpPr>
          <p:cNvPr id="10" name="Shape 8"/>
          <p:cNvSpPr/>
          <p:nvPr/>
        </p:nvSpPr>
        <p:spPr>
          <a:xfrm>
            <a:off x="457200" y="3200400"/>
            <a:ext cx="4114800" cy="548640"/>
          </a:xfrm>
          <a:prstGeom prst="roundRect">
            <a:avLst>
              <a:gd name="adj" fmla="val 16667"/>
            </a:avLst>
          </a:prstGeom>
          <a:solidFill>
            <a:srgbClr val="F5F9FC"/>
          </a:solidFill>
          <a:ln/>
        </p:spPr>
      </p:sp>
      <p:sp>
        <p:nvSpPr>
          <p:cNvPr id="11" name="Text 9"/>
          <p:cNvSpPr/>
          <p:nvPr/>
        </p:nvSpPr>
        <p:spPr>
          <a:xfrm>
            <a:off x="548640" y="3246120"/>
            <a:ext cx="3931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Feedback System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548640" y="3474720"/>
            <a:ext cx="393192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Community feedback for continuous improvement</a:t>
            </a:r>
            <a:endParaRPr lang="en-US" sz="9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65E1D2B-1961-A60D-12BA-FF57002A39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7643" y="365760"/>
            <a:ext cx="2734957" cy="51435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ADEF53-8BE5-83B3-E8FD-9B9D46E5E4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7619" y="365760"/>
            <a:ext cx="273495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FFC20E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Chatbot Support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457200" y="868680"/>
            <a:ext cx="8229600" cy="365760"/>
          </a:xfrm>
          <a:prstGeom prst="roundRect">
            <a:avLst>
              <a:gd name="adj" fmla="val 25000"/>
            </a:avLst>
          </a:prstGeom>
          <a:solidFill>
            <a:srgbClr val="FFC20E"/>
          </a:solidFill>
          <a:ln/>
        </p:spPr>
      </p:sp>
      <p:sp>
        <p:nvSpPr>
          <p:cNvPr id="5" name="Text 3"/>
          <p:cNvSpPr/>
          <p:nvPr/>
        </p:nvSpPr>
        <p:spPr>
          <a:xfrm>
            <a:off x="457200" y="91440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MAJOR ENHANCEMENT - AI-Powered Support System</a:t>
            </a:r>
            <a:endParaRPr lang="en-US" sz="1300" dirty="0"/>
          </a:p>
        </p:txBody>
      </p:sp>
      <p:sp>
        <p:nvSpPr>
          <p:cNvPr id="6" name="Shape 4"/>
          <p:cNvSpPr/>
          <p:nvPr/>
        </p:nvSpPr>
        <p:spPr>
          <a:xfrm>
            <a:off x="457200" y="1325880"/>
            <a:ext cx="4114800" cy="1097280"/>
          </a:xfrm>
          <a:prstGeom prst="roundRect">
            <a:avLst>
              <a:gd name="adj" fmla="val 8333"/>
            </a:avLst>
          </a:prstGeom>
          <a:solidFill>
            <a:srgbClr val="F5F9FC"/>
          </a:solidFill>
          <a:ln/>
        </p:spPr>
      </p:sp>
      <p:sp>
        <p:nvSpPr>
          <p:cNvPr id="7" name="Text 5"/>
          <p:cNvSpPr/>
          <p:nvPr/>
        </p:nvSpPr>
        <p:spPr>
          <a:xfrm>
            <a:off x="548640" y="137160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Current Prototype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48640" y="1645920"/>
            <a:ext cx="3931920" cy="7772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Instant responses to common questions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Child protection information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Emergency resource direction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Friendly chat interface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457200" y="2514600"/>
            <a:ext cx="4114800" cy="1234440"/>
          </a:xfrm>
          <a:prstGeom prst="roundRect">
            <a:avLst>
              <a:gd name="adj" fmla="val 7407"/>
            </a:avLst>
          </a:prstGeom>
          <a:solidFill>
            <a:srgbClr val="1CA7EC"/>
          </a:solidFill>
          <a:ln/>
        </p:spPr>
      </p:sp>
      <p:sp>
        <p:nvSpPr>
          <p:cNvPr id="10" name="Text 8"/>
          <p:cNvSpPr/>
          <p:nvPr/>
        </p:nvSpPr>
        <p:spPr>
          <a:xfrm>
            <a:off x="548640" y="256032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Future AI Potential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548640" y="2834640"/>
            <a:ext cx="393192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LLM-powered intelligent responses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Voice support for low-literacy users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Multi-lingual conversations (EN + DZ)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Personalized parenting guidance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24/7 availability for urgent questions</a:t>
            </a:r>
            <a:endParaRPr lang="en-US" sz="1000" dirty="0"/>
          </a:p>
        </p:txBody>
      </p:sp>
      <p:sp>
        <p:nvSpPr>
          <p:cNvPr id="12" name="Shape 10"/>
          <p:cNvSpPr/>
          <p:nvPr/>
        </p:nvSpPr>
        <p:spPr>
          <a:xfrm>
            <a:off x="4754880" y="1325880"/>
            <a:ext cx="3931920" cy="2423160"/>
          </a:xfrm>
          <a:prstGeom prst="roundRect">
            <a:avLst>
              <a:gd name="adj" fmla="val 3774"/>
            </a:avLst>
          </a:prstGeom>
          <a:solidFill>
            <a:srgbClr val="F5F9FC"/>
          </a:solidFill>
          <a:ln/>
        </p:spPr>
      </p:sp>
      <p:sp>
        <p:nvSpPr>
          <p:cNvPr id="13" name="Shape 11"/>
          <p:cNvSpPr/>
          <p:nvPr/>
        </p:nvSpPr>
        <p:spPr>
          <a:xfrm>
            <a:off x="4754880" y="1325880"/>
            <a:ext cx="73152" cy="2423160"/>
          </a:xfrm>
          <a:prstGeom prst="rect">
            <a:avLst/>
          </a:prstGeom>
          <a:solidFill>
            <a:srgbClr val="FFC20E"/>
          </a:solidFill>
          <a:ln/>
        </p:spPr>
      </p:sp>
      <p:sp>
        <p:nvSpPr>
          <p:cNvPr id="14" name="Text 12"/>
          <p:cNvSpPr/>
          <p:nvPr/>
        </p:nvSpPr>
        <p:spPr>
          <a:xfrm>
            <a:off x="4892040" y="137160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Why AI Integration Matters</a:t>
            </a:r>
            <a:endParaRPr lang="en-US" sz="1200" dirty="0"/>
          </a:p>
        </p:txBody>
      </p:sp>
      <p:sp>
        <p:nvSpPr>
          <p:cNvPr id="15" name="Text 13"/>
          <p:cNvSpPr/>
          <p:nvPr/>
        </p:nvSpPr>
        <p:spPr>
          <a:xfrm>
            <a:off x="4892040" y="1691640"/>
            <a:ext cx="36576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Scalable support without human resource constraints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Consistent, evidence-based guidance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Accessible to families in remote areas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Reduces barrier to seeking help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Can be trained on local child protection laws &amp; practices</a:t>
            </a:r>
            <a:endParaRPr lang="en-US" sz="1000" dirty="0"/>
          </a:p>
        </p:txBody>
      </p:sp>
      <p:sp>
        <p:nvSpPr>
          <p:cNvPr id="16" name="Text 14"/>
          <p:cNvSpPr/>
          <p:nvPr/>
        </p:nvSpPr>
        <p:spPr>
          <a:xfrm>
            <a:off x="4892040" y="3200400"/>
            <a:ext cx="3657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i="1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 game-changer for child protection outreach at scale</a:t>
            </a:r>
            <a:endParaRPr lang="en-US" sz="1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FFC20E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AI Chatbot Support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457200" y="868680"/>
            <a:ext cx="8229600" cy="365760"/>
          </a:xfrm>
          <a:prstGeom prst="roundRect">
            <a:avLst>
              <a:gd name="adj" fmla="val 25000"/>
            </a:avLst>
          </a:prstGeom>
          <a:solidFill>
            <a:srgbClr val="FFC20E"/>
          </a:solidFill>
          <a:ln/>
        </p:spPr>
      </p:sp>
      <p:sp>
        <p:nvSpPr>
          <p:cNvPr id="5" name="Text 3"/>
          <p:cNvSpPr/>
          <p:nvPr/>
        </p:nvSpPr>
        <p:spPr>
          <a:xfrm>
            <a:off x="457200" y="91440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MAJOR ENHANCEMENT - AI-Powered Support System</a:t>
            </a:r>
            <a:endParaRPr lang="en-US" sz="1300" dirty="0"/>
          </a:p>
        </p:txBody>
      </p:sp>
      <p:sp>
        <p:nvSpPr>
          <p:cNvPr id="10" name="Text 8"/>
          <p:cNvSpPr/>
          <p:nvPr/>
        </p:nvSpPr>
        <p:spPr>
          <a:xfrm>
            <a:off x="548640" y="256032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Future AI Potential</a:t>
            </a:r>
            <a:endParaRPr lang="en-US" sz="12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A13AB0A-161D-E92D-D57A-D6A6B26D2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4605" y="1057982"/>
            <a:ext cx="2321675" cy="436626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23EA790-1D19-E2B5-E69C-6031C6956D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95907" y="1065541"/>
            <a:ext cx="2321675" cy="4366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7659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Bilingual Support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572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Languages</a:t>
            </a:r>
            <a:endParaRPr lang="en-US" sz="1300" dirty="0"/>
          </a:p>
        </p:txBody>
      </p:sp>
      <p:sp>
        <p:nvSpPr>
          <p:cNvPr id="5" name="Shape 3"/>
          <p:cNvSpPr/>
          <p:nvPr/>
        </p:nvSpPr>
        <p:spPr>
          <a:xfrm>
            <a:off x="457200" y="1234440"/>
            <a:ext cx="1920240" cy="640080"/>
          </a:xfrm>
          <a:prstGeom prst="roundRect">
            <a:avLst>
              <a:gd name="adj" fmla="val 14286"/>
            </a:avLst>
          </a:prstGeom>
          <a:solidFill>
            <a:srgbClr val="1CA7EC"/>
          </a:solidFill>
          <a:ln/>
        </p:spPr>
      </p:sp>
      <p:sp>
        <p:nvSpPr>
          <p:cNvPr id="6" name="Text 4"/>
          <p:cNvSpPr/>
          <p:nvPr/>
        </p:nvSpPr>
        <p:spPr>
          <a:xfrm>
            <a:off x="457200" y="1280160"/>
            <a:ext cx="19202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English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457200" y="1554480"/>
            <a:ext cx="19202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Primary, fully implemented</a:t>
            </a:r>
            <a:endParaRPr lang="en-US" sz="900" dirty="0"/>
          </a:p>
        </p:txBody>
      </p:sp>
      <p:sp>
        <p:nvSpPr>
          <p:cNvPr id="8" name="Shape 6"/>
          <p:cNvSpPr/>
          <p:nvPr/>
        </p:nvSpPr>
        <p:spPr>
          <a:xfrm>
            <a:off x="2560320" y="1234440"/>
            <a:ext cx="1920240" cy="640080"/>
          </a:xfrm>
          <a:prstGeom prst="roundRect">
            <a:avLst>
              <a:gd name="adj" fmla="val 14286"/>
            </a:avLst>
          </a:prstGeom>
          <a:solidFill>
            <a:srgbClr val="F5F9FC"/>
          </a:solidFill>
          <a:ln w="12700">
            <a:solidFill>
              <a:srgbClr val="1CA7EC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2560320" y="1280160"/>
            <a:ext cx="19202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Dzongkha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2560320" y="1554480"/>
            <a:ext cx="192024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National language, ready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457200" y="201168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Implementation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457200" y="2286000"/>
            <a:ext cx="41148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100+ UI strings localized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Language selection on first launch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Switch language anytime in settings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files prepared for translation</a:t>
            </a:r>
            <a:endParaRPr lang="en-US" sz="1000" dirty="0"/>
          </a:p>
        </p:txBody>
      </p:sp>
      <p:sp>
        <p:nvSpPr>
          <p:cNvPr id="13" name="Shape 11"/>
          <p:cNvSpPr/>
          <p:nvPr/>
        </p:nvSpPr>
        <p:spPr>
          <a:xfrm>
            <a:off x="457200" y="3429000"/>
            <a:ext cx="4114800" cy="365760"/>
          </a:xfrm>
          <a:prstGeom prst="roundRect">
            <a:avLst>
              <a:gd name="adj" fmla="val 25000"/>
            </a:avLst>
          </a:prstGeom>
          <a:solidFill>
            <a:srgbClr val="F5F9FC"/>
          </a:solidFill>
          <a:ln/>
        </p:spPr>
      </p:sp>
      <p:sp>
        <p:nvSpPr>
          <p:cNvPr id="14" name="Shape 12"/>
          <p:cNvSpPr/>
          <p:nvPr/>
        </p:nvSpPr>
        <p:spPr>
          <a:xfrm>
            <a:off x="457200" y="3429000"/>
            <a:ext cx="73152" cy="36576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15" name="Text 13"/>
          <p:cNvSpPr/>
          <p:nvPr/>
        </p:nvSpPr>
        <p:spPr>
          <a:xfrm>
            <a:off x="640080" y="3474720"/>
            <a:ext cx="38404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Impact: Rural families can access all features</a:t>
            </a:r>
            <a:endParaRPr lang="en-US" sz="1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4299941-812F-E67B-A151-D21922F509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326" y="328353"/>
            <a:ext cx="273495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0D6EAE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System Architecture Overview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57200" y="914400"/>
            <a:ext cx="8229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End-to-End Content Flow</a:t>
            </a:r>
            <a:endParaRPr lang="en-US" sz="1400" dirty="0"/>
          </a:p>
        </p:txBody>
      </p:sp>
      <p:sp>
        <p:nvSpPr>
          <p:cNvPr id="5" name="Shape 3"/>
          <p:cNvSpPr/>
          <p:nvPr/>
        </p:nvSpPr>
        <p:spPr>
          <a:xfrm>
            <a:off x="822960" y="1371600"/>
            <a:ext cx="2011680" cy="914400"/>
          </a:xfrm>
          <a:prstGeom prst="roundRect">
            <a:avLst>
              <a:gd name="adj" fmla="val 10000"/>
            </a:avLst>
          </a:prstGeom>
          <a:solidFill>
            <a:srgbClr val="FFC20E"/>
          </a:solidFill>
          <a:ln/>
        </p:spPr>
      </p:sp>
      <p:sp>
        <p:nvSpPr>
          <p:cNvPr id="6" name="Text 4"/>
          <p:cNvSpPr/>
          <p:nvPr/>
        </p:nvSpPr>
        <p:spPr>
          <a:xfrm>
            <a:off x="822960" y="1463040"/>
            <a:ext cx="20116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ADMIN CMS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822960" y="1828800"/>
            <a:ext cx="20116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Web Portal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2834640" y="1552213"/>
            <a:ext cx="7315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400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2400" dirty="0"/>
          </a:p>
        </p:txBody>
      </p:sp>
      <p:sp>
        <p:nvSpPr>
          <p:cNvPr id="9" name="Shape 7"/>
          <p:cNvSpPr/>
          <p:nvPr/>
        </p:nvSpPr>
        <p:spPr>
          <a:xfrm>
            <a:off x="3749040" y="1371600"/>
            <a:ext cx="2011680" cy="914400"/>
          </a:xfrm>
          <a:prstGeom prst="roundRect">
            <a:avLst>
              <a:gd name="adj" fmla="val 10000"/>
            </a:avLst>
          </a:prstGeom>
          <a:solidFill>
            <a:srgbClr val="1CA7EC"/>
          </a:solidFill>
          <a:ln/>
        </p:spPr>
      </p:sp>
      <p:sp>
        <p:nvSpPr>
          <p:cNvPr id="10" name="Text 8"/>
          <p:cNvSpPr/>
          <p:nvPr/>
        </p:nvSpPr>
        <p:spPr>
          <a:xfrm>
            <a:off x="3840480" y="1508760"/>
            <a:ext cx="20116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BACKEND API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3749040" y="1828800"/>
            <a:ext cx="20116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REST/JSON</a:t>
            </a:r>
            <a:endParaRPr lang="en-US" sz="1000" dirty="0"/>
          </a:p>
        </p:txBody>
      </p:sp>
      <p:sp>
        <p:nvSpPr>
          <p:cNvPr id="12" name="Text 10"/>
          <p:cNvSpPr/>
          <p:nvPr/>
        </p:nvSpPr>
        <p:spPr>
          <a:xfrm>
            <a:off x="5766764" y="1577340"/>
            <a:ext cx="73152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400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→</a:t>
            </a:r>
            <a:endParaRPr lang="en-US" sz="2400" dirty="0"/>
          </a:p>
        </p:txBody>
      </p:sp>
      <p:sp>
        <p:nvSpPr>
          <p:cNvPr id="13" name="Shape 11"/>
          <p:cNvSpPr/>
          <p:nvPr/>
        </p:nvSpPr>
        <p:spPr>
          <a:xfrm>
            <a:off x="6495262" y="1371600"/>
            <a:ext cx="2011680" cy="914400"/>
          </a:xfrm>
          <a:prstGeom prst="roundRect">
            <a:avLst>
              <a:gd name="adj" fmla="val 10000"/>
            </a:avLst>
          </a:prstGeom>
          <a:solidFill>
            <a:srgbClr val="7FD99E"/>
          </a:solidFill>
          <a:ln/>
        </p:spPr>
      </p:sp>
      <p:sp>
        <p:nvSpPr>
          <p:cNvPr id="14" name="Text 12"/>
          <p:cNvSpPr/>
          <p:nvPr/>
        </p:nvSpPr>
        <p:spPr>
          <a:xfrm>
            <a:off x="6580658" y="1668780"/>
            <a:ext cx="20116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MOBILE APP</a:t>
            </a:r>
            <a:endParaRPr lang="en-US" sz="1200" dirty="0"/>
          </a:p>
        </p:txBody>
      </p:sp>
      <p:sp>
        <p:nvSpPr>
          <p:cNvPr id="16" name="Shape 14"/>
          <p:cNvSpPr/>
          <p:nvPr/>
        </p:nvSpPr>
        <p:spPr>
          <a:xfrm>
            <a:off x="457200" y="2651760"/>
            <a:ext cx="2743200" cy="731520"/>
          </a:xfrm>
          <a:prstGeom prst="roundRect">
            <a:avLst>
              <a:gd name="adj" fmla="val 12500"/>
            </a:avLst>
          </a:prstGeom>
          <a:solidFill>
            <a:srgbClr val="F5F9FC"/>
          </a:solidFill>
          <a:ln/>
        </p:spPr>
      </p:sp>
      <p:sp>
        <p:nvSpPr>
          <p:cNvPr id="17" name="Text 15"/>
          <p:cNvSpPr/>
          <p:nvPr/>
        </p:nvSpPr>
        <p:spPr>
          <a:xfrm>
            <a:off x="457200" y="269748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Admin CMS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457200" y="301752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Web portal for content managers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3383280" y="2651760"/>
            <a:ext cx="2743200" cy="731520"/>
          </a:xfrm>
          <a:prstGeom prst="roundRect">
            <a:avLst>
              <a:gd name="adj" fmla="val 12500"/>
            </a:avLst>
          </a:prstGeom>
          <a:solidFill>
            <a:srgbClr val="F5F9FC"/>
          </a:solidFill>
          <a:ln/>
        </p:spPr>
      </p:sp>
      <p:sp>
        <p:nvSpPr>
          <p:cNvPr id="20" name="Text 18"/>
          <p:cNvSpPr/>
          <p:nvPr/>
        </p:nvSpPr>
        <p:spPr>
          <a:xfrm>
            <a:off x="3383280" y="290322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Backend API</a:t>
            </a:r>
            <a:endParaRPr lang="en-US" sz="1100" dirty="0"/>
          </a:p>
        </p:txBody>
      </p:sp>
      <p:sp>
        <p:nvSpPr>
          <p:cNvPr id="22" name="Shape 20"/>
          <p:cNvSpPr/>
          <p:nvPr/>
        </p:nvSpPr>
        <p:spPr>
          <a:xfrm>
            <a:off x="6309360" y="2651760"/>
            <a:ext cx="2743200" cy="731520"/>
          </a:xfrm>
          <a:prstGeom prst="roundRect">
            <a:avLst>
              <a:gd name="adj" fmla="val 12500"/>
            </a:avLst>
          </a:prstGeom>
          <a:solidFill>
            <a:srgbClr val="F5F9FC"/>
          </a:solidFill>
          <a:ln/>
        </p:spPr>
      </p:sp>
      <p:sp>
        <p:nvSpPr>
          <p:cNvPr id="23" name="Text 21"/>
          <p:cNvSpPr/>
          <p:nvPr/>
        </p:nvSpPr>
        <p:spPr>
          <a:xfrm>
            <a:off x="6309360" y="2903220"/>
            <a:ext cx="27432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Mobile App</a:t>
            </a:r>
            <a:endParaRPr lang="en-US" sz="11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0D6EAE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Backend Content Management System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572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Who Uses It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457200" y="1188720"/>
            <a:ext cx="41148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UNICEF content editors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 agency staff (events)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Translators (Dzongkha content)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System administrators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754880" y="91440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Key Capabilities</a:t>
            </a:r>
            <a:endParaRPr lang="en-US" sz="1300" dirty="0"/>
          </a:p>
        </p:txBody>
      </p:sp>
      <p:graphicFrame>
        <p:nvGraphicFramePr>
          <p:cNvPr id="15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754880" y="1188720"/>
          <a:ext cx="3931920" cy="2194563"/>
        </p:xfrm>
        <a:graphic>
          <a:graphicData uri="http://schemas.openxmlformats.org/drawingml/2006/table">
            <a:tbl>
              <a:tblPr/>
              <a:tblGrid>
                <a:gridCol w="12801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517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1350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Feature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Description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350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Content Editor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Rich markdown editor with preview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350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Media Library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Upload images, link YouTube videos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350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Multi-language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Side-by-side EN/DZ editing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350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Age Targeting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Select which age groups see content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350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Publish Workflow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Draft → Review → Publish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3509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Version History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Track all changes with rollback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FB143606-C229-AAC7-AD20-5E8479EF7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275" y="2285999"/>
            <a:ext cx="4348194" cy="2838107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0D6EAE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Types Managed via Backend</a:t>
            </a:r>
            <a:endParaRPr lang="en-US" sz="2400" dirty="0"/>
          </a:p>
        </p:txBody>
      </p:sp>
      <p:graphicFrame>
        <p:nvGraphicFramePr>
          <p:cNvPr id="16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914400"/>
          <a:ext cx="8229600" cy="1645920"/>
        </p:xfrm>
        <a:graphic>
          <a:graphicData uri="http://schemas.openxmlformats.org/drawingml/2006/table">
            <a:tbl>
              <a:tblPr/>
              <a:tblGrid>
                <a:gridCol w="182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5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Content Type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Admin Actions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App Display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ICAP Chapters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Add/edit chapters, topics, YouTube videos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Learning section with age filtering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Events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Create events, set dates, registration links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Events calendar with filters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News/Articles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Write articles, add images, categorize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News feed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Safety Content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Update 4 C's topics, tips, contacts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Online Safety hub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Chatbot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Add Q&amp;A pairs, update intents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0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Chatbot conversations</a:t>
                      </a:r>
                      <a:endParaRPr lang="en-US" sz="10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Shape 2"/>
          <p:cNvSpPr/>
          <p:nvPr/>
        </p:nvSpPr>
        <p:spPr>
          <a:xfrm>
            <a:off x="457200" y="2743200"/>
            <a:ext cx="8229600" cy="914400"/>
          </a:xfrm>
          <a:prstGeom prst="roundRect">
            <a:avLst>
              <a:gd name="adj" fmla="val 10000"/>
            </a:avLst>
          </a:prstGeom>
          <a:solidFill>
            <a:srgbClr val="F5F9FC"/>
          </a:solidFill>
          <a:ln/>
        </p:spPr>
      </p:sp>
      <p:sp>
        <p:nvSpPr>
          <p:cNvPr id="6" name="Text 3"/>
          <p:cNvSpPr/>
          <p:nvPr/>
        </p:nvSpPr>
        <p:spPr>
          <a:xfrm>
            <a:off x="548640" y="2834640"/>
            <a:ext cx="80467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Updates Without App Update</a:t>
            </a:r>
            <a:endParaRPr lang="en-US" sz="1100" dirty="0"/>
          </a:p>
        </p:txBody>
      </p:sp>
      <p:sp>
        <p:nvSpPr>
          <p:cNvPr id="7" name="Text 4"/>
          <p:cNvSpPr/>
          <p:nvPr/>
        </p:nvSpPr>
        <p:spPr>
          <a:xfrm>
            <a:off x="548640" y="3108960"/>
            <a:ext cx="80467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 content changes reflect immediately in app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No app store approval needed for content updates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Dzongkha translations can be added anytime</a:t>
            </a:r>
            <a:endParaRPr lang="en-US" sz="10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0D6EAE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Types Managed via Backend</a:t>
            </a:r>
            <a:endParaRPr 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8A94DA-520E-3AAD-D75C-7654F6ED9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608" y="731520"/>
            <a:ext cx="3419285" cy="22317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BAED52C-F8B6-EE9B-FB69-8FAF4B2B8F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1669" y="726586"/>
            <a:ext cx="3419285" cy="22317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F0F769-E690-FDE5-7531-0F6DAFE303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315" y="2831686"/>
            <a:ext cx="3541873" cy="231181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9160069-62EB-EF07-F274-ADA62DA853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2260" y="2826752"/>
            <a:ext cx="3541874" cy="2311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254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0D6EAE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ICAP Content Workflow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457200" y="914400"/>
            <a:ext cx="2743200" cy="2560320"/>
          </a:xfrm>
          <a:prstGeom prst="roundRect">
            <a:avLst>
              <a:gd name="adj" fmla="val 3571"/>
            </a:avLst>
          </a:prstGeom>
          <a:solidFill>
            <a:srgbClr val="F5F9FC"/>
          </a:solidFill>
          <a:ln/>
        </p:spPr>
      </p:sp>
      <p:sp>
        <p:nvSpPr>
          <p:cNvPr id="5" name="Shape 3"/>
          <p:cNvSpPr/>
          <p:nvPr/>
        </p:nvSpPr>
        <p:spPr>
          <a:xfrm>
            <a:off x="457200" y="914400"/>
            <a:ext cx="2743200" cy="73152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6" name="Shape 4"/>
          <p:cNvSpPr/>
          <p:nvPr/>
        </p:nvSpPr>
        <p:spPr>
          <a:xfrm>
            <a:off x="1554480" y="1051560"/>
            <a:ext cx="457200" cy="457200"/>
          </a:xfrm>
          <a:prstGeom prst="ellipse">
            <a:avLst/>
          </a:prstGeom>
          <a:solidFill>
            <a:srgbClr val="1CA7EC"/>
          </a:solidFill>
          <a:ln/>
        </p:spPr>
      </p:sp>
      <p:sp>
        <p:nvSpPr>
          <p:cNvPr id="7" name="Text 5"/>
          <p:cNvSpPr/>
          <p:nvPr/>
        </p:nvSpPr>
        <p:spPr>
          <a:xfrm>
            <a:off x="1554480" y="1097280"/>
            <a:ext cx="457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48640" y="155448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Author Creates Content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548640" y="1828800"/>
            <a:ext cx="2560320" cy="1554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Title &amp; Description (EN + DZ)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YouTube Video ID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 Groups (checkboxes)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Topics with markdown content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Save as Draft</a:t>
            </a:r>
            <a:endParaRPr lang="en-US" sz="900" dirty="0"/>
          </a:p>
        </p:txBody>
      </p:sp>
      <p:sp>
        <p:nvSpPr>
          <p:cNvPr id="10" name="Shape 8"/>
          <p:cNvSpPr/>
          <p:nvPr/>
        </p:nvSpPr>
        <p:spPr>
          <a:xfrm>
            <a:off x="3383280" y="914400"/>
            <a:ext cx="2743200" cy="2560320"/>
          </a:xfrm>
          <a:prstGeom prst="roundRect">
            <a:avLst>
              <a:gd name="adj" fmla="val 3571"/>
            </a:avLst>
          </a:prstGeom>
          <a:solidFill>
            <a:srgbClr val="F5F9FC"/>
          </a:solidFill>
          <a:ln/>
        </p:spPr>
      </p:sp>
      <p:sp>
        <p:nvSpPr>
          <p:cNvPr id="11" name="Shape 9"/>
          <p:cNvSpPr/>
          <p:nvPr/>
        </p:nvSpPr>
        <p:spPr>
          <a:xfrm>
            <a:off x="3383280" y="914400"/>
            <a:ext cx="2743200" cy="73152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12" name="Shape 10"/>
          <p:cNvSpPr/>
          <p:nvPr/>
        </p:nvSpPr>
        <p:spPr>
          <a:xfrm>
            <a:off x="4480560" y="1051560"/>
            <a:ext cx="457200" cy="457200"/>
          </a:xfrm>
          <a:prstGeom prst="ellipse">
            <a:avLst/>
          </a:prstGeom>
          <a:solidFill>
            <a:srgbClr val="1CA7EC"/>
          </a:solidFill>
          <a:ln/>
        </p:spPr>
      </p:sp>
      <p:sp>
        <p:nvSpPr>
          <p:cNvPr id="13" name="Text 11"/>
          <p:cNvSpPr/>
          <p:nvPr/>
        </p:nvSpPr>
        <p:spPr>
          <a:xfrm>
            <a:off x="4480560" y="1097280"/>
            <a:ext cx="457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3474720" y="155448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Review &amp; Publish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3474720" y="1828800"/>
            <a:ext cx="2560320" cy="1554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Reviewer checks content accuracy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Preview in app simulator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Approve and publish</a:t>
            </a:r>
            <a:endParaRPr lang="en-US" sz="900" dirty="0"/>
          </a:p>
        </p:txBody>
      </p:sp>
      <p:sp>
        <p:nvSpPr>
          <p:cNvPr id="16" name="Shape 14"/>
          <p:cNvSpPr/>
          <p:nvPr/>
        </p:nvSpPr>
        <p:spPr>
          <a:xfrm>
            <a:off x="6309360" y="914400"/>
            <a:ext cx="2743200" cy="2560320"/>
          </a:xfrm>
          <a:prstGeom prst="roundRect">
            <a:avLst>
              <a:gd name="adj" fmla="val 3571"/>
            </a:avLst>
          </a:prstGeom>
          <a:solidFill>
            <a:srgbClr val="F5F9FC"/>
          </a:solidFill>
          <a:ln/>
        </p:spPr>
      </p:sp>
      <p:sp>
        <p:nvSpPr>
          <p:cNvPr id="17" name="Shape 15"/>
          <p:cNvSpPr/>
          <p:nvPr/>
        </p:nvSpPr>
        <p:spPr>
          <a:xfrm>
            <a:off x="6309360" y="914400"/>
            <a:ext cx="2743200" cy="73152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18" name="Shape 16"/>
          <p:cNvSpPr/>
          <p:nvPr/>
        </p:nvSpPr>
        <p:spPr>
          <a:xfrm>
            <a:off x="7406640" y="1051560"/>
            <a:ext cx="457200" cy="457200"/>
          </a:xfrm>
          <a:prstGeom prst="ellipse">
            <a:avLst/>
          </a:prstGeom>
          <a:solidFill>
            <a:srgbClr val="1CA7EC"/>
          </a:solidFill>
          <a:ln/>
        </p:spPr>
      </p:sp>
      <p:sp>
        <p:nvSpPr>
          <p:cNvPr id="19" name="Text 17"/>
          <p:cNvSpPr/>
          <p:nvPr/>
        </p:nvSpPr>
        <p:spPr>
          <a:xfrm>
            <a:off x="7406640" y="1097280"/>
            <a:ext cx="457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1200" dirty="0"/>
          </a:p>
        </p:txBody>
      </p:sp>
      <p:sp>
        <p:nvSpPr>
          <p:cNvPr id="20" name="Text 18"/>
          <p:cNvSpPr/>
          <p:nvPr/>
        </p:nvSpPr>
        <p:spPr>
          <a:xfrm>
            <a:off x="6400800" y="155448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App Receives Content</a:t>
            </a:r>
            <a:endParaRPr lang="en-US" sz="1100" dirty="0"/>
          </a:p>
        </p:txBody>
      </p:sp>
      <p:sp>
        <p:nvSpPr>
          <p:cNvPr id="21" name="Text 19"/>
          <p:cNvSpPr/>
          <p:nvPr/>
        </p:nvSpPr>
        <p:spPr>
          <a:xfrm>
            <a:off x="6400800" y="1828800"/>
            <a:ext cx="2560320" cy="15544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API delivers chapters filtered by age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cached locally for offline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Automatic sync when online</a:t>
            </a:r>
            <a:endParaRPr lang="en-US" sz="9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0D6EAE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Events Management Workflow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572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Event Creation Fields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406400" y="822960"/>
            <a:ext cx="4114800" cy="2468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Title, Description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Date, Time (start/end)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Location OR Virtual Link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Category (Seminar, Workshop, Training)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Audience (Parents, Children, Educators)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Hosting Agency (UNICEF, NCWC, MOH, MOE)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Registration URL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Featured flag (shows in carousel)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Image upload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4754880" y="914400"/>
            <a:ext cx="3931920" cy="1371600"/>
          </a:xfrm>
          <a:prstGeom prst="roundRect">
            <a:avLst>
              <a:gd name="adj" fmla="val 6667"/>
            </a:avLst>
          </a:prstGeom>
          <a:solidFill>
            <a:srgbClr val="F5F9FC"/>
          </a:solidFill>
          <a:ln/>
        </p:spPr>
      </p:sp>
      <p:sp>
        <p:nvSpPr>
          <p:cNvPr id="7" name="Text 5"/>
          <p:cNvSpPr/>
          <p:nvPr/>
        </p:nvSpPr>
        <p:spPr>
          <a:xfrm>
            <a:off x="4846320" y="100584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Multi-Agency Support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4846320" y="1280160"/>
            <a:ext cx="36576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Each partner agency can have editor access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Events tagged by hosting organization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Filter by agency in app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Challenge: Why This Matters Now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57200" y="91440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Rising Social Challenges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57200" y="1188720"/>
            <a:ext cx="36576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Mental health concerns among youth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Increased screen time and digital exposure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Nutrition deficiencies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Violence against children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Online safety threats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57200" y="265176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Gaps in Parenting Support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457200" y="2926080"/>
            <a:ext cx="36576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Limited access to evidence-based guidance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Rural families underserved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Need for culturally appropriate content</a:t>
            </a:r>
            <a:endParaRPr lang="en-US" sz="1100" dirty="0"/>
          </a:p>
        </p:txBody>
      </p:sp>
      <p:sp>
        <p:nvSpPr>
          <p:cNvPr id="8" name="Shape 6"/>
          <p:cNvSpPr/>
          <p:nvPr/>
        </p:nvSpPr>
        <p:spPr>
          <a:xfrm>
            <a:off x="4572000" y="914400"/>
            <a:ext cx="4114800" cy="1645920"/>
          </a:xfrm>
          <a:prstGeom prst="roundRect">
            <a:avLst>
              <a:gd name="adj" fmla="val 5556"/>
            </a:avLst>
          </a:prstGeom>
          <a:solidFill>
            <a:srgbClr val="F5F9FC"/>
          </a:solidFill>
          <a:ln/>
        </p:spPr>
      </p:sp>
      <p:sp>
        <p:nvSpPr>
          <p:cNvPr id="9" name="Text 7"/>
          <p:cNvSpPr/>
          <p:nvPr/>
        </p:nvSpPr>
        <p:spPr>
          <a:xfrm>
            <a:off x="4754880" y="100584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Opportunity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754880" y="137160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85% mobile penetration in Bhutan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4754880" y="1737360"/>
            <a:ext cx="3657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Technology can bridge the gap at scale, reaching families across the country with trusted, localized content.</a:t>
            </a:r>
            <a:endParaRPr lang="en-US" sz="11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0D6EAE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Localization Workflow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457200" y="914400"/>
            <a:ext cx="2743200" cy="2011680"/>
          </a:xfrm>
          <a:prstGeom prst="roundRect">
            <a:avLst>
              <a:gd name="adj" fmla="val 4545"/>
            </a:avLst>
          </a:prstGeom>
          <a:solidFill>
            <a:srgbClr val="F5F9FC"/>
          </a:solidFill>
          <a:ln/>
        </p:spPr>
      </p:sp>
      <p:sp>
        <p:nvSpPr>
          <p:cNvPr id="5" name="Shape 3"/>
          <p:cNvSpPr/>
          <p:nvPr/>
        </p:nvSpPr>
        <p:spPr>
          <a:xfrm>
            <a:off x="1554480" y="1005840"/>
            <a:ext cx="457200" cy="457200"/>
          </a:xfrm>
          <a:prstGeom prst="ellipse">
            <a:avLst/>
          </a:prstGeom>
          <a:solidFill>
            <a:srgbClr val="1CA7EC"/>
          </a:solidFill>
          <a:ln/>
        </p:spPr>
      </p:sp>
      <p:sp>
        <p:nvSpPr>
          <p:cNvPr id="6" name="Text 4"/>
          <p:cNvSpPr/>
          <p:nvPr/>
        </p:nvSpPr>
        <p:spPr>
          <a:xfrm>
            <a:off x="1554480" y="1051560"/>
            <a:ext cx="457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548640" y="150876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Created in English</a:t>
            </a:r>
            <a:endParaRPr lang="en-US" sz="1000" dirty="0"/>
          </a:p>
        </p:txBody>
      </p:sp>
      <p:sp>
        <p:nvSpPr>
          <p:cNvPr id="8" name="Text 6"/>
          <p:cNvSpPr/>
          <p:nvPr/>
        </p:nvSpPr>
        <p:spPr>
          <a:xfrm>
            <a:off x="548640" y="1783080"/>
            <a:ext cx="256032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Editor writes chapter/topic in English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Saves and marks "Ready for Translation"</a:t>
            </a:r>
            <a:endParaRPr lang="en-US" sz="900" dirty="0"/>
          </a:p>
        </p:txBody>
      </p:sp>
      <p:sp>
        <p:nvSpPr>
          <p:cNvPr id="9" name="Shape 7"/>
          <p:cNvSpPr/>
          <p:nvPr/>
        </p:nvSpPr>
        <p:spPr>
          <a:xfrm>
            <a:off x="3383280" y="914400"/>
            <a:ext cx="2743200" cy="2011680"/>
          </a:xfrm>
          <a:prstGeom prst="roundRect">
            <a:avLst>
              <a:gd name="adj" fmla="val 4545"/>
            </a:avLst>
          </a:prstGeom>
          <a:solidFill>
            <a:srgbClr val="F5F9FC"/>
          </a:solidFill>
          <a:ln/>
        </p:spPr>
      </p:sp>
      <p:sp>
        <p:nvSpPr>
          <p:cNvPr id="10" name="Shape 8"/>
          <p:cNvSpPr/>
          <p:nvPr/>
        </p:nvSpPr>
        <p:spPr>
          <a:xfrm>
            <a:off x="4480560" y="1005840"/>
            <a:ext cx="457200" cy="457200"/>
          </a:xfrm>
          <a:prstGeom prst="ellipse">
            <a:avLst/>
          </a:prstGeom>
          <a:solidFill>
            <a:srgbClr val="1CA7EC"/>
          </a:solidFill>
          <a:ln/>
        </p:spPr>
      </p:sp>
      <p:sp>
        <p:nvSpPr>
          <p:cNvPr id="11" name="Text 9"/>
          <p:cNvSpPr/>
          <p:nvPr/>
        </p:nvSpPr>
        <p:spPr>
          <a:xfrm>
            <a:off x="4480560" y="1051560"/>
            <a:ext cx="457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3474720" y="150876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Translator Adds Dzongkha</a:t>
            </a:r>
            <a:endParaRPr lang="en-US" sz="1000" dirty="0"/>
          </a:p>
        </p:txBody>
      </p:sp>
      <p:sp>
        <p:nvSpPr>
          <p:cNvPr id="13" name="Text 11"/>
          <p:cNvSpPr/>
          <p:nvPr/>
        </p:nvSpPr>
        <p:spPr>
          <a:xfrm>
            <a:off x="3474720" y="1783080"/>
            <a:ext cx="256032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Side-by-side editor view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English on left, Dzongkha on right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Character count comparison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Translation status tracking</a:t>
            </a:r>
            <a:endParaRPr lang="en-US" sz="900" dirty="0"/>
          </a:p>
        </p:txBody>
      </p:sp>
      <p:sp>
        <p:nvSpPr>
          <p:cNvPr id="14" name="Shape 12"/>
          <p:cNvSpPr/>
          <p:nvPr/>
        </p:nvSpPr>
        <p:spPr>
          <a:xfrm>
            <a:off x="6309360" y="914400"/>
            <a:ext cx="2743200" cy="2011680"/>
          </a:xfrm>
          <a:prstGeom prst="roundRect">
            <a:avLst>
              <a:gd name="adj" fmla="val 4545"/>
            </a:avLst>
          </a:prstGeom>
          <a:solidFill>
            <a:srgbClr val="F5F9FC"/>
          </a:solidFill>
          <a:ln/>
        </p:spPr>
      </p:sp>
      <p:sp>
        <p:nvSpPr>
          <p:cNvPr id="15" name="Shape 13"/>
          <p:cNvSpPr/>
          <p:nvPr/>
        </p:nvSpPr>
        <p:spPr>
          <a:xfrm>
            <a:off x="7406640" y="1005840"/>
            <a:ext cx="457200" cy="457200"/>
          </a:xfrm>
          <a:prstGeom prst="ellipse">
            <a:avLst/>
          </a:prstGeom>
          <a:solidFill>
            <a:srgbClr val="1CA7EC"/>
          </a:solidFill>
          <a:ln/>
        </p:spPr>
      </p:sp>
      <p:sp>
        <p:nvSpPr>
          <p:cNvPr id="16" name="Text 14"/>
          <p:cNvSpPr/>
          <p:nvPr/>
        </p:nvSpPr>
        <p:spPr>
          <a:xfrm>
            <a:off x="7406640" y="1051560"/>
            <a:ext cx="457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6400800" y="1508760"/>
            <a:ext cx="25603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Review &amp; Publish</a:t>
            </a:r>
            <a:endParaRPr lang="en-US" sz="1000" dirty="0"/>
          </a:p>
        </p:txBody>
      </p:sp>
      <p:sp>
        <p:nvSpPr>
          <p:cNvPr id="18" name="Text 16"/>
          <p:cNvSpPr/>
          <p:nvPr/>
        </p:nvSpPr>
        <p:spPr>
          <a:xfrm>
            <a:off x="6400800" y="1783080"/>
            <a:ext cx="256032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Both languages reviewed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Published together or English first</a:t>
            </a:r>
            <a:endParaRPr lang="en-US" sz="900" dirty="0"/>
          </a:p>
        </p:txBody>
      </p:sp>
      <p:sp>
        <p:nvSpPr>
          <p:cNvPr id="19" name="Shape 17"/>
          <p:cNvSpPr/>
          <p:nvPr/>
        </p:nvSpPr>
        <p:spPr>
          <a:xfrm>
            <a:off x="6126480" y="3017520"/>
            <a:ext cx="2743200" cy="640080"/>
          </a:xfrm>
          <a:prstGeom prst="roundRect">
            <a:avLst>
              <a:gd name="adj" fmla="val 14286"/>
            </a:avLst>
          </a:prstGeom>
          <a:solidFill>
            <a:srgbClr val="1CA7EC"/>
          </a:solidFill>
          <a:ln/>
        </p:spPr>
      </p:sp>
      <p:sp>
        <p:nvSpPr>
          <p:cNvPr id="20" name="Text 18"/>
          <p:cNvSpPr/>
          <p:nvPr/>
        </p:nvSpPr>
        <p:spPr>
          <a:xfrm>
            <a:off x="6217920" y="3063240"/>
            <a:ext cx="256032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App Language Selection</a:t>
            </a:r>
            <a:endParaRPr lang="en-US" sz="900" dirty="0"/>
          </a:p>
        </p:txBody>
      </p:sp>
      <p:sp>
        <p:nvSpPr>
          <p:cNvPr id="21" name="Text 19"/>
          <p:cNvSpPr/>
          <p:nvPr/>
        </p:nvSpPr>
        <p:spPr>
          <a:xfrm>
            <a:off x="6217920" y="3246120"/>
            <a:ext cx="25603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User selects at first launch</a:t>
            </a:r>
            <a:endParaRPr lang="en-US" sz="800" dirty="0"/>
          </a:p>
          <a:p>
            <a:pPr marL="0" indent="0">
              <a:buNone/>
            </a:pPr>
            <a:r>
              <a:rPr lang="en-US" sz="80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Can switch anytime</a:t>
            </a:r>
            <a:endParaRPr lang="en-US" sz="8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0D6EAE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Admin Dashboard &amp; Analytics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457200" y="914400"/>
            <a:ext cx="4114800" cy="1828800"/>
          </a:xfrm>
          <a:prstGeom prst="roundRect">
            <a:avLst>
              <a:gd name="adj" fmla="val 5000"/>
            </a:avLst>
          </a:prstGeom>
          <a:solidFill>
            <a:srgbClr val="F5F9FC"/>
          </a:solidFill>
          <a:ln/>
        </p:spPr>
      </p:sp>
      <p:sp>
        <p:nvSpPr>
          <p:cNvPr id="5" name="Text 3"/>
          <p:cNvSpPr/>
          <p:nvPr/>
        </p:nvSpPr>
        <p:spPr>
          <a:xfrm>
            <a:off x="548640" y="100584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Dashboard Metrics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48640" y="1280160"/>
            <a:ext cx="393192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Total active users (parents + children)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views by chapter/topic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Most popular events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Safety concerns submitted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User feedback scores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Language distribution</a:t>
            </a:r>
            <a:endParaRPr lang="en-US" sz="1000" dirty="0"/>
          </a:p>
        </p:txBody>
      </p:sp>
      <p:sp>
        <p:nvSpPr>
          <p:cNvPr id="7" name="Shape 5"/>
          <p:cNvSpPr/>
          <p:nvPr/>
        </p:nvSpPr>
        <p:spPr>
          <a:xfrm>
            <a:off x="4754880" y="914400"/>
            <a:ext cx="3931920" cy="1188720"/>
          </a:xfrm>
          <a:prstGeom prst="roundRect">
            <a:avLst>
              <a:gd name="adj" fmla="val 7692"/>
            </a:avLst>
          </a:prstGeom>
          <a:solidFill>
            <a:srgbClr val="F5F9FC"/>
          </a:solidFill>
          <a:ln/>
        </p:spPr>
      </p:sp>
      <p:sp>
        <p:nvSpPr>
          <p:cNvPr id="8" name="Text 6"/>
          <p:cNvSpPr/>
          <p:nvPr/>
        </p:nvSpPr>
        <p:spPr>
          <a:xfrm>
            <a:off x="4846320" y="100584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Management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4846320" y="1280160"/>
            <a:ext cx="3657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Published vs. Draft content counts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Missing translations indicator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Upcoming events calendar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Recent user feedback queue</a:t>
            </a:r>
            <a:endParaRPr lang="en-US" sz="1000" dirty="0"/>
          </a:p>
        </p:txBody>
      </p:sp>
      <p:sp>
        <p:nvSpPr>
          <p:cNvPr id="10" name="Shape 8"/>
          <p:cNvSpPr/>
          <p:nvPr/>
        </p:nvSpPr>
        <p:spPr>
          <a:xfrm>
            <a:off x="4754880" y="2194560"/>
            <a:ext cx="3931920" cy="1005840"/>
          </a:xfrm>
          <a:prstGeom prst="roundRect">
            <a:avLst>
              <a:gd name="adj" fmla="val 9091"/>
            </a:avLst>
          </a:prstGeom>
          <a:solidFill>
            <a:srgbClr val="F5F9FC"/>
          </a:solidFill>
          <a:ln/>
        </p:spPr>
      </p:sp>
      <p:sp>
        <p:nvSpPr>
          <p:cNvPr id="11" name="Text 9"/>
          <p:cNvSpPr/>
          <p:nvPr/>
        </p:nvSpPr>
        <p:spPr>
          <a:xfrm>
            <a:off x="4846320" y="228600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Reports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4846320" y="2560320"/>
            <a:ext cx="3657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Monthly usage reports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 group distribution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Geographic reach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Event attendance tracking</a:t>
            </a:r>
            <a:endParaRPr lang="en-US" sz="10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Stakeholder Benefits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457200" y="914400"/>
            <a:ext cx="3931920" cy="1280160"/>
          </a:xfrm>
          <a:prstGeom prst="roundRect">
            <a:avLst>
              <a:gd name="adj" fmla="val 7143"/>
            </a:avLst>
          </a:prstGeom>
          <a:solidFill>
            <a:srgbClr val="F5F9FC"/>
          </a:solidFill>
          <a:ln/>
        </p:spPr>
      </p:sp>
      <p:sp>
        <p:nvSpPr>
          <p:cNvPr id="5" name="Shape 3"/>
          <p:cNvSpPr/>
          <p:nvPr/>
        </p:nvSpPr>
        <p:spPr>
          <a:xfrm>
            <a:off x="457200" y="914400"/>
            <a:ext cx="73152" cy="128016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6" name="Text 4"/>
          <p:cNvSpPr/>
          <p:nvPr/>
        </p:nvSpPr>
        <p:spPr>
          <a:xfrm>
            <a:off x="594360" y="96012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 Families</a:t>
            </a:r>
            <a:endParaRPr lang="en-US" sz="1100" dirty="0"/>
          </a:p>
        </p:txBody>
      </p:sp>
      <p:sp>
        <p:nvSpPr>
          <p:cNvPr id="7" name="Text 5"/>
          <p:cNvSpPr/>
          <p:nvPr/>
        </p:nvSpPr>
        <p:spPr>
          <a:xfrm>
            <a:off x="594360" y="1234440"/>
            <a:ext cx="36576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Free, trusted parenting resource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Available 24/7 on their phones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grows with their children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Safety education and reporting</a:t>
            </a:r>
            <a:endParaRPr lang="en-US" sz="900" dirty="0"/>
          </a:p>
        </p:txBody>
      </p:sp>
      <p:sp>
        <p:nvSpPr>
          <p:cNvPr id="8" name="Shape 6"/>
          <p:cNvSpPr/>
          <p:nvPr/>
        </p:nvSpPr>
        <p:spPr>
          <a:xfrm>
            <a:off x="4754880" y="914400"/>
            <a:ext cx="3931920" cy="1280160"/>
          </a:xfrm>
          <a:prstGeom prst="roundRect">
            <a:avLst>
              <a:gd name="adj" fmla="val 7143"/>
            </a:avLst>
          </a:prstGeom>
          <a:solidFill>
            <a:srgbClr val="F5F9FC"/>
          </a:solidFill>
          <a:ln/>
        </p:spPr>
      </p:sp>
      <p:sp>
        <p:nvSpPr>
          <p:cNvPr id="9" name="Shape 7"/>
          <p:cNvSpPr/>
          <p:nvPr/>
        </p:nvSpPr>
        <p:spPr>
          <a:xfrm>
            <a:off x="4754880" y="914400"/>
            <a:ext cx="73152" cy="128016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10" name="Text 8"/>
          <p:cNvSpPr/>
          <p:nvPr/>
        </p:nvSpPr>
        <p:spPr>
          <a:xfrm>
            <a:off x="4892040" y="96012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 UNICEF</a:t>
            </a:r>
            <a:endParaRPr lang="en-US" sz="1100" dirty="0"/>
          </a:p>
        </p:txBody>
      </p:sp>
      <p:sp>
        <p:nvSpPr>
          <p:cNvPr id="11" name="Text 9"/>
          <p:cNvSpPr/>
          <p:nvPr/>
        </p:nvSpPr>
        <p:spPr>
          <a:xfrm>
            <a:off x="4892040" y="1234440"/>
            <a:ext cx="36576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Scalable child protection platform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Measurable awareness outcomes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Community engagement data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Foundation for regional expansion</a:t>
            </a:r>
            <a:endParaRPr lang="en-US" sz="900" dirty="0"/>
          </a:p>
        </p:txBody>
      </p:sp>
      <p:sp>
        <p:nvSpPr>
          <p:cNvPr id="12" name="Shape 10"/>
          <p:cNvSpPr/>
          <p:nvPr/>
        </p:nvSpPr>
        <p:spPr>
          <a:xfrm>
            <a:off x="457200" y="2286000"/>
            <a:ext cx="3931920" cy="1280160"/>
          </a:xfrm>
          <a:prstGeom prst="roundRect">
            <a:avLst>
              <a:gd name="adj" fmla="val 7143"/>
            </a:avLst>
          </a:prstGeom>
          <a:solidFill>
            <a:srgbClr val="F5F9FC"/>
          </a:solidFill>
          <a:ln/>
        </p:spPr>
      </p:sp>
      <p:sp>
        <p:nvSpPr>
          <p:cNvPr id="13" name="Shape 11"/>
          <p:cNvSpPr/>
          <p:nvPr/>
        </p:nvSpPr>
        <p:spPr>
          <a:xfrm>
            <a:off x="457200" y="2286000"/>
            <a:ext cx="73152" cy="128016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14" name="Text 12"/>
          <p:cNvSpPr/>
          <p:nvPr/>
        </p:nvSpPr>
        <p:spPr>
          <a:xfrm>
            <a:off x="594360" y="233172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 Government</a:t>
            </a:r>
            <a:endParaRPr lang="en-US" sz="1100" dirty="0"/>
          </a:p>
        </p:txBody>
      </p:sp>
      <p:sp>
        <p:nvSpPr>
          <p:cNvPr id="15" name="Text 13"/>
          <p:cNvSpPr/>
          <p:nvPr/>
        </p:nvSpPr>
        <p:spPr>
          <a:xfrm>
            <a:off x="594360" y="2606040"/>
            <a:ext cx="36576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Aligned with national priorities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Cross-sector convergence tool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Digital transformation showcase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Cost-effective reach</a:t>
            </a:r>
            <a:endParaRPr lang="en-US" sz="900" dirty="0"/>
          </a:p>
        </p:txBody>
      </p:sp>
      <p:sp>
        <p:nvSpPr>
          <p:cNvPr id="16" name="Shape 14"/>
          <p:cNvSpPr/>
          <p:nvPr/>
        </p:nvSpPr>
        <p:spPr>
          <a:xfrm>
            <a:off x="4754880" y="2286000"/>
            <a:ext cx="3931920" cy="1280160"/>
          </a:xfrm>
          <a:prstGeom prst="roundRect">
            <a:avLst>
              <a:gd name="adj" fmla="val 7143"/>
            </a:avLst>
          </a:prstGeom>
          <a:solidFill>
            <a:srgbClr val="F5F9FC"/>
          </a:solidFill>
          <a:ln/>
        </p:spPr>
      </p:sp>
      <p:sp>
        <p:nvSpPr>
          <p:cNvPr id="17" name="Shape 15"/>
          <p:cNvSpPr/>
          <p:nvPr/>
        </p:nvSpPr>
        <p:spPr>
          <a:xfrm>
            <a:off x="4754880" y="2286000"/>
            <a:ext cx="73152" cy="128016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18" name="Text 16"/>
          <p:cNvSpPr/>
          <p:nvPr/>
        </p:nvSpPr>
        <p:spPr>
          <a:xfrm>
            <a:off x="4892040" y="233172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 Partner Agencies</a:t>
            </a:r>
            <a:endParaRPr lang="en-US" sz="1100" dirty="0"/>
          </a:p>
        </p:txBody>
      </p:sp>
      <p:sp>
        <p:nvSpPr>
          <p:cNvPr id="19" name="Text 17"/>
          <p:cNvSpPr/>
          <p:nvPr/>
        </p:nvSpPr>
        <p:spPr>
          <a:xfrm>
            <a:off x="4892040" y="2606040"/>
            <a:ext cx="36576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Event publishing platform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Direct community connection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Incident reporting channel</a:t>
            </a:r>
            <a:endParaRPr lang="en-US" sz="9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Demo: See It In Action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457200" y="914400"/>
            <a:ext cx="4114800" cy="2286000"/>
          </a:xfrm>
          <a:prstGeom prst="roundRect">
            <a:avLst>
              <a:gd name="adj" fmla="val 4000"/>
            </a:avLst>
          </a:prstGeom>
          <a:solidFill>
            <a:srgbClr val="F5F9FC"/>
          </a:solidFill>
          <a:ln/>
        </p:spPr>
      </p:sp>
      <p:sp>
        <p:nvSpPr>
          <p:cNvPr id="5" name="Text 3"/>
          <p:cNvSpPr/>
          <p:nvPr/>
        </p:nvSpPr>
        <p:spPr>
          <a:xfrm>
            <a:off x="548640" y="100584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App Demo Flow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48640" y="1280160"/>
            <a:ext cx="3931920" cy="18288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Language selection → Parent login (OTP)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Add child with DOB → Age group assignment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Child login with PIN → Age-filtered content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4. ICAP chapter with YouTube + expandable topics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5. Online safety section → Report concern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6. Events browsing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7. Chatbot interaction</a:t>
            </a:r>
            <a:endParaRPr lang="en-US" sz="1000" dirty="0"/>
          </a:p>
        </p:txBody>
      </p:sp>
      <p:sp>
        <p:nvSpPr>
          <p:cNvPr id="7" name="Shape 5"/>
          <p:cNvSpPr/>
          <p:nvPr/>
        </p:nvSpPr>
        <p:spPr>
          <a:xfrm>
            <a:off x="4754880" y="914400"/>
            <a:ext cx="3931920" cy="1645920"/>
          </a:xfrm>
          <a:prstGeom prst="roundRect">
            <a:avLst>
              <a:gd name="adj" fmla="val 5556"/>
            </a:avLst>
          </a:prstGeom>
          <a:solidFill>
            <a:srgbClr val="F5F9FC"/>
          </a:solidFill>
          <a:ln/>
        </p:spPr>
      </p:sp>
      <p:sp>
        <p:nvSpPr>
          <p:cNvPr id="8" name="Text 6"/>
          <p:cNvSpPr/>
          <p:nvPr/>
        </p:nvSpPr>
        <p:spPr>
          <a:xfrm>
            <a:off x="4846320" y="1005840"/>
            <a:ext cx="374904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Backend Demo (if available)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4846320" y="1280160"/>
            <a:ext cx="374904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Admin login → Content dashboard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Create/edit ICAP chapter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Add event with agency tagging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View analytics</a:t>
            </a:r>
            <a:endParaRPr lang="en-US" sz="10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137160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45720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8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Next Steps &amp; Call to Action</a:t>
            </a:r>
            <a:endParaRPr lang="en-US" sz="2800" dirty="0"/>
          </a:p>
        </p:txBody>
      </p:sp>
      <p:sp>
        <p:nvSpPr>
          <p:cNvPr id="4" name="Text 2"/>
          <p:cNvSpPr/>
          <p:nvPr/>
        </p:nvSpPr>
        <p:spPr>
          <a:xfrm>
            <a:off x="457200" y="155448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Immediate Next Steps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57200" y="1828800"/>
            <a:ext cx="4114800" cy="1188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buSzPct val="100000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Stakeholder feedback on prototype</a:t>
            </a:r>
            <a:endParaRPr lang="en-US" sz="1100" dirty="0"/>
          </a:p>
          <a:p>
            <a:pPr>
              <a:buSzPct val="100000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Backend CMS development kickoff</a:t>
            </a:r>
            <a:endParaRPr lang="en-US" sz="1100" dirty="0"/>
          </a:p>
          <a:p>
            <a:pPr>
              <a:buSzPct val="100000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Content review and Dzongkha translation planning</a:t>
            </a:r>
            <a:endParaRPr lang="en-US" sz="1100" dirty="0"/>
          </a:p>
          <a:p>
            <a:pPr>
              <a:buSzPct val="100000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4. Partner agency onboarding for events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4754880" y="155448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4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What We Need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4754880" y="1828800"/>
            <a:ext cx="393192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Approval to proceed with backend development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 translation resources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Partner agency access credentials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YouTube video content for chapters</a:t>
            </a:r>
            <a:endParaRPr lang="en-US" sz="1100" dirty="0"/>
          </a:p>
          <a:p>
            <a:pPr marL="342900" indent="-342900">
              <a:buSzPct val="100000"/>
              <a:buChar char="•"/>
            </a:pPr>
            <a:r>
              <a:rPr lang="en-US" sz="11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Testing devices and feedback</a:t>
            </a:r>
            <a:endParaRPr lang="en-US" sz="1100" dirty="0"/>
          </a:p>
        </p:txBody>
      </p:sp>
      <p:sp>
        <p:nvSpPr>
          <p:cNvPr id="8" name="Shape 6"/>
          <p:cNvSpPr/>
          <p:nvPr/>
        </p:nvSpPr>
        <p:spPr>
          <a:xfrm>
            <a:off x="4754880" y="3200400"/>
            <a:ext cx="3931920" cy="457200"/>
          </a:xfrm>
          <a:prstGeom prst="roundRect">
            <a:avLst>
              <a:gd name="adj" fmla="val 20000"/>
            </a:avLst>
          </a:prstGeom>
          <a:solidFill>
            <a:srgbClr val="1CA7EC"/>
          </a:solidFill>
          <a:ln/>
        </p:spPr>
      </p:sp>
      <p:sp>
        <p:nvSpPr>
          <p:cNvPr id="9" name="Text 7"/>
          <p:cNvSpPr/>
          <p:nvPr/>
        </p:nvSpPr>
        <p:spPr>
          <a:xfrm>
            <a:off x="4754880" y="324612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Let's protect Bhutan's children together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Our Vision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457200" y="914400"/>
            <a:ext cx="8229600" cy="731520"/>
          </a:xfrm>
          <a:prstGeom prst="roundRect">
            <a:avLst>
              <a:gd name="adj" fmla="val 12500"/>
            </a:avLst>
          </a:prstGeom>
          <a:solidFill>
            <a:srgbClr val="F5F9FC"/>
          </a:solidFill>
          <a:ln/>
        </p:spPr>
      </p:sp>
      <p:sp>
        <p:nvSpPr>
          <p:cNvPr id="5" name="Text 3"/>
          <p:cNvSpPr/>
          <p:nvPr/>
        </p:nvSpPr>
        <p:spPr>
          <a:xfrm>
            <a:off x="548640" y="1005840"/>
            <a:ext cx="80467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Mission: </a:t>
            </a:r>
            <a:r>
              <a:rPr lang="en-US" sz="13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Leverage mobile technology to deliver child protection awareness and age-appropriate parenting content to every family in Bhutan.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457200" y="1828800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6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Core Pillars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57200" y="2286000"/>
            <a:ext cx="2011680" cy="1463040"/>
          </a:xfrm>
          <a:prstGeom prst="roundRect">
            <a:avLst>
              <a:gd name="adj" fmla="val 6250"/>
            </a:avLst>
          </a:prstGeom>
          <a:solidFill>
            <a:srgbClr val="FFFFFF"/>
          </a:solidFill>
          <a:ln w="25400">
            <a:solidFill>
              <a:srgbClr val="1CA7EC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457200" y="2377440"/>
            <a:ext cx="20116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</a:t>
            </a:r>
            <a:endParaRPr lang="en-US" sz="2000" dirty="0"/>
          </a:p>
        </p:txBody>
      </p:sp>
      <p:sp>
        <p:nvSpPr>
          <p:cNvPr id="9" name="Text 7"/>
          <p:cNvSpPr/>
          <p:nvPr/>
        </p:nvSpPr>
        <p:spPr>
          <a:xfrm>
            <a:off x="457200" y="2743200"/>
            <a:ext cx="20116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Prevention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457200" y="3017520"/>
            <a:ext cx="2011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Educate before issues arise</a:t>
            </a:r>
            <a:endParaRPr lang="en-US" sz="1000" dirty="0"/>
          </a:p>
        </p:txBody>
      </p:sp>
      <p:sp>
        <p:nvSpPr>
          <p:cNvPr id="11" name="Shape 9"/>
          <p:cNvSpPr/>
          <p:nvPr/>
        </p:nvSpPr>
        <p:spPr>
          <a:xfrm>
            <a:off x="2651760" y="2286000"/>
            <a:ext cx="2011680" cy="1463040"/>
          </a:xfrm>
          <a:prstGeom prst="roundRect">
            <a:avLst>
              <a:gd name="adj" fmla="val 6250"/>
            </a:avLst>
          </a:prstGeom>
          <a:solidFill>
            <a:srgbClr val="FFFFFF"/>
          </a:solidFill>
          <a:ln w="25400">
            <a:solidFill>
              <a:srgbClr val="1CA7EC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2651760" y="2377440"/>
            <a:ext cx="20116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</a:t>
            </a:r>
            <a:endParaRPr lang="en-US" sz="2000" dirty="0"/>
          </a:p>
        </p:txBody>
      </p:sp>
      <p:sp>
        <p:nvSpPr>
          <p:cNvPr id="13" name="Text 11"/>
          <p:cNvSpPr/>
          <p:nvPr/>
        </p:nvSpPr>
        <p:spPr>
          <a:xfrm>
            <a:off x="2651760" y="2743200"/>
            <a:ext cx="20116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Awareness</a:t>
            </a:r>
            <a:endParaRPr lang="en-US" sz="1200" dirty="0"/>
          </a:p>
        </p:txBody>
      </p:sp>
      <p:sp>
        <p:nvSpPr>
          <p:cNvPr id="14" name="Text 12"/>
          <p:cNvSpPr/>
          <p:nvPr/>
        </p:nvSpPr>
        <p:spPr>
          <a:xfrm>
            <a:off x="2651760" y="3017520"/>
            <a:ext cx="2011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Evidence-based guidance at scale</a:t>
            </a:r>
            <a:endParaRPr lang="en-US" sz="1000" dirty="0"/>
          </a:p>
        </p:txBody>
      </p:sp>
      <p:sp>
        <p:nvSpPr>
          <p:cNvPr id="15" name="Shape 13"/>
          <p:cNvSpPr/>
          <p:nvPr/>
        </p:nvSpPr>
        <p:spPr>
          <a:xfrm>
            <a:off x="4846320" y="2286000"/>
            <a:ext cx="2011680" cy="1463040"/>
          </a:xfrm>
          <a:prstGeom prst="roundRect">
            <a:avLst>
              <a:gd name="adj" fmla="val 6250"/>
            </a:avLst>
          </a:prstGeom>
          <a:solidFill>
            <a:srgbClr val="FFFFFF"/>
          </a:solidFill>
          <a:ln w="25400">
            <a:solidFill>
              <a:srgbClr val="1CA7EC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4846320" y="2377440"/>
            <a:ext cx="20116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</a:t>
            </a:r>
            <a:endParaRPr lang="en-US" sz="2000" dirty="0"/>
          </a:p>
        </p:txBody>
      </p:sp>
      <p:sp>
        <p:nvSpPr>
          <p:cNvPr id="17" name="Text 15"/>
          <p:cNvSpPr/>
          <p:nvPr/>
        </p:nvSpPr>
        <p:spPr>
          <a:xfrm>
            <a:off x="4846320" y="2743200"/>
            <a:ext cx="20116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Access</a:t>
            </a:r>
            <a:endParaRPr lang="en-US" sz="1200" dirty="0"/>
          </a:p>
        </p:txBody>
      </p:sp>
      <p:sp>
        <p:nvSpPr>
          <p:cNvPr id="18" name="Text 16"/>
          <p:cNvSpPr/>
          <p:nvPr/>
        </p:nvSpPr>
        <p:spPr>
          <a:xfrm>
            <a:off x="4846320" y="3017520"/>
            <a:ext cx="2011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Available to all communities</a:t>
            </a:r>
            <a:endParaRPr lang="en-US" sz="1000" dirty="0"/>
          </a:p>
        </p:txBody>
      </p:sp>
      <p:sp>
        <p:nvSpPr>
          <p:cNvPr id="19" name="Shape 17"/>
          <p:cNvSpPr/>
          <p:nvPr/>
        </p:nvSpPr>
        <p:spPr>
          <a:xfrm>
            <a:off x="7040880" y="2286000"/>
            <a:ext cx="2011680" cy="1463040"/>
          </a:xfrm>
          <a:prstGeom prst="roundRect">
            <a:avLst>
              <a:gd name="adj" fmla="val 6250"/>
            </a:avLst>
          </a:prstGeom>
          <a:solidFill>
            <a:srgbClr val="FFFFFF"/>
          </a:solidFill>
          <a:ln w="25400">
            <a:solidFill>
              <a:srgbClr val="1CA7EC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040880" y="2377440"/>
            <a:ext cx="20116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</a:t>
            </a:r>
            <a:endParaRPr lang="en-US" sz="2000" dirty="0"/>
          </a:p>
        </p:txBody>
      </p:sp>
      <p:sp>
        <p:nvSpPr>
          <p:cNvPr id="21" name="Text 19"/>
          <p:cNvSpPr/>
          <p:nvPr/>
        </p:nvSpPr>
        <p:spPr>
          <a:xfrm>
            <a:off x="7040880" y="2743200"/>
            <a:ext cx="201168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2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Convergence</a:t>
            </a:r>
            <a:endParaRPr lang="en-US" sz="1200" dirty="0"/>
          </a:p>
        </p:txBody>
      </p:sp>
      <p:sp>
        <p:nvSpPr>
          <p:cNvPr id="22" name="Text 20"/>
          <p:cNvSpPr/>
          <p:nvPr/>
        </p:nvSpPr>
        <p:spPr>
          <a:xfrm>
            <a:off x="7040880" y="3017520"/>
            <a:ext cx="201168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Unite all sectors</a:t>
            </a:r>
            <a:endParaRPr lang="en-US" sz="1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Target Users: Who We Serve</a:t>
            </a:r>
            <a:endParaRPr lang="en-US" sz="2400" dirty="0"/>
          </a:p>
        </p:txBody>
      </p:sp>
      <p:sp>
        <p:nvSpPr>
          <p:cNvPr id="4" name="Shape 2"/>
          <p:cNvSpPr/>
          <p:nvPr/>
        </p:nvSpPr>
        <p:spPr>
          <a:xfrm>
            <a:off x="457200" y="914400"/>
            <a:ext cx="2011680" cy="1828800"/>
          </a:xfrm>
          <a:prstGeom prst="roundRect">
            <a:avLst>
              <a:gd name="adj" fmla="val 5000"/>
            </a:avLst>
          </a:prstGeom>
          <a:solidFill>
            <a:srgbClr val="F5F9FC"/>
          </a:solidFill>
          <a:ln/>
        </p:spPr>
      </p:sp>
      <p:sp>
        <p:nvSpPr>
          <p:cNvPr id="5" name="Text 3"/>
          <p:cNvSpPr/>
          <p:nvPr/>
        </p:nvSpPr>
        <p:spPr>
          <a:xfrm>
            <a:off x="548640" y="1005840"/>
            <a:ext cx="1828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Expecting Parents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48640" y="13716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Need: Prenatal care guidance</a:t>
            </a:r>
            <a:endParaRPr lang="en-US" sz="900" dirty="0"/>
          </a:p>
        </p:txBody>
      </p:sp>
      <p:sp>
        <p:nvSpPr>
          <p:cNvPr id="7" name="Text 5"/>
          <p:cNvSpPr/>
          <p:nvPr/>
        </p:nvSpPr>
        <p:spPr>
          <a:xfrm>
            <a:off x="548640" y="1920240"/>
            <a:ext cx="1828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i="1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Solution: Pregnancy chapter with health tips</a:t>
            </a:r>
            <a:endParaRPr lang="en-US" sz="900" dirty="0"/>
          </a:p>
        </p:txBody>
      </p:sp>
      <p:sp>
        <p:nvSpPr>
          <p:cNvPr id="8" name="Shape 6"/>
          <p:cNvSpPr/>
          <p:nvPr/>
        </p:nvSpPr>
        <p:spPr>
          <a:xfrm>
            <a:off x="2651760" y="914400"/>
            <a:ext cx="2011680" cy="1828800"/>
          </a:xfrm>
          <a:prstGeom prst="roundRect">
            <a:avLst>
              <a:gd name="adj" fmla="val 5000"/>
            </a:avLst>
          </a:prstGeom>
          <a:solidFill>
            <a:srgbClr val="F5F9FC"/>
          </a:solidFill>
          <a:ln/>
        </p:spPr>
      </p:sp>
      <p:sp>
        <p:nvSpPr>
          <p:cNvPr id="9" name="Text 7"/>
          <p:cNvSpPr/>
          <p:nvPr/>
        </p:nvSpPr>
        <p:spPr>
          <a:xfrm>
            <a:off x="2743200" y="1005840"/>
            <a:ext cx="1828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Parents of 0-17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2743200" y="13716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Need: Age-specific parenting support</a:t>
            </a:r>
            <a:endParaRPr lang="en-US" sz="900" dirty="0"/>
          </a:p>
        </p:txBody>
      </p:sp>
      <p:sp>
        <p:nvSpPr>
          <p:cNvPr id="11" name="Text 9"/>
          <p:cNvSpPr/>
          <p:nvPr/>
        </p:nvSpPr>
        <p:spPr>
          <a:xfrm>
            <a:off x="2743200" y="1920240"/>
            <a:ext cx="1828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i="1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Solution: Content that adapts as children grow</a:t>
            </a:r>
            <a:endParaRPr lang="en-US" sz="900" dirty="0"/>
          </a:p>
        </p:txBody>
      </p:sp>
      <p:sp>
        <p:nvSpPr>
          <p:cNvPr id="12" name="Shape 10"/>
          <p:cNvSpPr/>
          <p:nvPr/>
        </p:nvSpPr>
        <p:spPr>
          <a:xfrm>
            <a:off x="4846320" y="914400"/>
            <a:ext cx="2011680" cy="1828800"/>
          </a:xfrm>
          <a:prstGeom prst="roundRect">
            <a:avLst>
              <a:gd name="adj" fmla="val 5000"/>
            </a:avLst>
          </a:prstGeom>
          <a:solidFill>
            <a:srgbClr val="F5F9FC"/>
          </a:solidFill>
          <a:ln/>
        </p:spPr>
      </p:sp>
      <p:sp>
        <p:nvSpPr>
          <p:cNvPr id="13" name="Text 11"/>
          <p:cNvSpPr/>
          <p:nvPr/>
        </p:nvSpPr>
        <p:spPr>
          <a:xfrm>
            <a:off x="4937760" y="1005840"/>
            <a:ext cx="1828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Children</a:t>
            </a:r>
            <a:endParaRPr lang="en-US" sz="1100" dirty="0"/>
          </a:p>
        </p:txBody>
      </p:sp>
      <p:sp>
        <p:nvSpPr>
          <p:cNvPr id="14" name="Text 12"/>
          <p:cNvSpPr/>
          <p:nvPr/>
        </p:nvSpPr>
        <p:spPr>
          <a:xfrm>
            <a:off x="4937760" y="13716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Need: Safe learning environment</a:t>
            </a:r>
            <a:endParaRPr lang="en-US" sz="900" dirty="0"/>
          </a:p>
        </p:txBody>
      </p:sp>
      <p:sp>
        <p:nvSpPr>
          <p:cNvPr id="15" name="Text 13"/>
          <p:cNvSpPr/>
          <p:nvPr/>
        </p:nvSpPr>
        <p:spPr>
          <a:xfrm>
            <a:off x="4937760" y="1920240"/>
            <a:ext cx="1828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i="1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Solution: Child-friendly mode with age-appropriate content</a:t>
            </a:r>
            <a:endParaRPr lang="en-US" sz="900" dirty="0"/>
          </a:p>
        </p:txBody>
      </p:sp>
      <p:sp>
        <p:nvSpPr>
          <p:cNvPr id="16" name="Shape 14"/>
          <p:cNvSpPr/>
          <p:nvPr/>
        </p:nvSpPr>
        <p:spPr>
          <a:xfrm>
            <a:off x="7040880" y="914400"/>
            <a:ext cx="2011680" cy="1828800"/>
          </a:xfrm>
          <a:prstGeom prst="roundRect">
            <a:avLst>
              <a:gd name="adj" fmla="val 5000"/>
            </a:avLst>
          </a:prstGeom>
          <a:solidFill>
            <a:srgbClr val="F5F9FC"/>
          </a:solidFill>
          <a:ln/>
        </p:spPr>
      </p:sp>
      <p:sp>
        <p:nvSpPr>
          <p:cNvPr id="17" name="Text 15"/>
          <p:cNvSpPr/>
          <p:nvPr/>
        </p:nvSpPr>
        <p:spPr>
          <a:xfrm>
            <a:off x="7132320" y="1005840"/>
            <a:ext cx="1828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Community Workers</a:t>
            </a:r>
            <a:endParaRPr lang="en-US" sz="1100" dirty="0"/>
          </a:p>
        </p:txBody>
      </p:sp>
      <p:sp>
        <p:nvSpPr>
          <p:cNvPr id="18" name="Text 16"/>
          <p:cNvSpPr/>
          <p:nvPr/>
        </p:nvSpPr>
        <p:spPr>
          <a:xfrm>
            <a:off x="7132320" y="137160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Need: Tools for outreach</a:t>
            </a:r>
            <a:endParaRPr lang="en-US" sz="900" dirty="0"/>
          </a:p>
        </p:txBody>
      </p:sp>
      <p:sp>
        <p:nvSpPr>
          <p:cNvPr id="19" name="Text 17"/>
          <p:cNvSpPr/>
          <p:nvPr/>
        </p:nvSpPr>
        <p:spPr>
          <a:xfrm>
            <a:off x="7132320" y="1920240"/>
            <a:ext cx="1828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900" i="1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Solution: Events, resources, reporting</a:t>
            </a:r>
            <a:endParaRPr lang="en-US" sz="900" dirty="0"/>
          </a:p>
        </p:txBody>
      </p:sp>
      <p:sp>
        <p:nvSpPr>
          <p:cNvPr id="20" name="Shape 18"/>
          <p:cNvSpPr/>
          <p:nvPr/>
        </p:nvSpPr>
        <p:spPr>
          <a:xfrm>
            <a:off x="457200" y="2926080"/>
            <a:ext cx="8229600" cy="457200"/>
          </a:xfrm>
          <a:prstGeom prst="roundRect">
            <a:avLst>
              <a:gd name="adj" fmla="val 20000"/>
            </a:avLst>
          </a:prstGeom>
          <a:solidFill>
            <a:srgbClr val="1CA7EC"/>
          </a:solidFill>
          <a:ln/>
        </p:spPr>
      </p:sp>
      <p:sp>
        <p:nvSpPr>
          <p:cNvPr id="21" name="Text 19"/>
          <p:cNvSpPr/>
          <p:nvPr/>
        </p:nvSpPr>
        <p:spPr>
          <a:xfrm>
            <a:off x="457200" y="2971800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3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Reach potential: All families with smartphones across Bhutan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The Solution: Child Mandala App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57200" y="868680"/>
            <a:ext cx="4114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Existing Features (Enhanced)</a:t>
            </a:r>
            <a:endParaRPr lang="en-US" sz="1100" dirty="0"/>
          </a:p>
        </p:txBody>
      </p:sp>
      <p:sp>
        <p:nvSpPr>
          <p:cNvPr id="5" name="Shape 3"/>
          <p:cNvSpPr/>
          <p:nvPr/>
        </p:nvSpPr>
        <p:spPr>
          <a:xfrm>
            <a:off x="457200" y="1097280"/>
            <a:ext cx="1965960" cy="365760"/>
          </a:xfrm>
          <a:prstGeom prst="roundRect">
            <a:avLst>
              <a:gd name="adj" fmla="val 25000"/>
            </a:avLst>
          </a:prstGeom>
          <a:solidFill>
            <a:srgbClr val="F5F9FC"/>
          </a:solidFill>
          <a:ln/>
        </p:spPr>
      </p:sp>
      <p:sp>
        <p:nvSpPr>
          <p:cNvPr id="6" name="Text 4"/>
          <p:cNvSpPr/>
          <p:nvPr/>
        </p:nvSpPr>
        <p:spPr>
          <a:xfrm>
            <a:off x="502920" y="1143000"/>
            <a:ext cx="1874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Interactive Mandala</a:t>
            </a:r>
            <a:endParaRPr lang="en-US" sz="900" dirty="0"/>
          </a:p>
        </p:txBody>
      </p:sp>
      <p:sp>
        <p:nvSpPr>
          <p:cNvPr id="7" name="Shape 5"/>
          <p:cNvSpPr/>
          <p:nvPr/>
        </p:nvSpPr>
        <p:spPr>
          <a:xfrm>
            <a:off x="2514600" y="1097280"/>
            <a:ext cx="1965960" cy="365760"/>
          </a:xfrm>
          <a:prstGeom prst="roundRect">
            <a:avLst>
              <a:gd name="adj" fmla="val 25000"/>
            </a:avLst>
          </a:prstGeom>
          <a:solidFill>
            <a:srgbClr val="F5F9FC"/>
          </a:solidFill>
          <a:ln/>
        </p:spPr>
      </p:sp>
      <p:sp>
        <p:nvSpPr>
          <p:cNvPr id="8" name="Text 6"/>
          <p:cNvSpPr/>
          <p:nvPr/>
        </p:nvSpPr>
        <p:spPr>
          <a:xfrm>
            <a:off x="2560320" y="1143000"/>
            <a:ext cx="18745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News Portal</a:t>
            </a:r>
            <a:endParaRPr lang="en-US" sz="900" dirty="0"/>
          </a:p>
        </p:txBody>
      </p:sp>
      <p:sp>
        <p:nvSpPr>
          <p:cNvPr id="9" name="Text 7"/>
          <p:cNvSpPr/>
          <p:nvPr/>
        </p:nvSpPr>
        <p:spPr>
          <a:xfrm>
            <a:off x="457200" y="1554480"/>
            <a:ext cx="4114800" cy="228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New Add-ons</a:t>
            </a:r>
            <a:endParaRPr lang="en-US" sz="1100" dirty="0"/>
          </a:p>
        </p:txBody>
      </p:sp>
      <p:sp>
        <p:nvSpPr>
          <p:cNvPr id="10" name="Text 8"/>
          <p:cNvSpPr/>
          <p:nvPr/>
        </p:nvSpPr>
        <p:spPr>
          <a:xfrm>
            <a:off x="457200" y="1783080"/>
            <a:ext cx="4114800" cy="1645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Dual-user system (Parent + Child modes)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Phone + OTP &amp; PIN authentication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ICAP parenting content (8 chapters)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Age-based content filtering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Online safety education (4 C's)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Community events &amp; incident reporting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Bilingual support (EN + DZ)</a:t>
            </a:r>
            <a:endParaRPr lang="en-US" sz="900" dirty="0"/>
          </a:p>
        </p:txBody>
      </p:sp>
      <p:sp>
        <p:nvSpPr>
          <p:cNvPr id="11" name="Shape 9"/>
          <p:cNvSpPr/>
          <p:nvPr/>
        </p:nvSpPr>
        <p:spPr>
          <a:xfrm>
            <a:off x="457200" y="3474720"/>
            <a:ext cx="4114800" cy="320040"/>
          </a:xfrm>
          <a:prstGeom prst="roundRect">
            <a:avLst>
              <a:gd name="adj" fmla="val 28571"/>
            </a:avLst>
          </a:prstGeom>
          <a:solidFill>
            <a:srgbClr val="FFC20E"/>
          </a:solidFill>
          <a:ln/>
        </p:spPr>
      </p:sp>
      <p:sp>
        <p:nvSpPr>
          <p:cNvPr id="12" name="Text 10"/>
          <p:cNvSpPr/>
          <p:nvPr/>
        </p:nvSpPr>
        <p:spPr>
          <a:xfrm>
            <a:off x="457200" y="3502152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Major Enhancement: AI Chatbot Integration</a:t>
            </a:r>
            <a:endParaRPr lang="en-US" sz="1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3E37CA9-76D4-A4F0-75F0-AD69DFA11D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009" y="182880"/>
            <a:ext cx="273495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ICAP Content Framework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57200" y="91440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8 Comprehensive Chapters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457200" y="1188720"/>
            <a:ext cx="3657600" cy="21945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Child Development Overview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Pregnancy &amp; Prenatal Care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Birth to 3 Years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4. Preschool (3-5 Years)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5. Primary School (6-12 Years)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6. Adolescent/Teen (13-17 Years)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7. Cross-Cutting Issues</a:t>
            </a:r>
            <a:endParaRPr lang="en-US" sz="1000" dirty="0"/>
          </a:p>
          <a:p>
            <a:pPr>
              <a:buSzPct val="100000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8. Self-Care for Parents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457200" y="3474720"/>
            <a:ext cx="3657600" cy="365760"/>
          </a:xfrm>
          <a:prstGeom prst="roundRect">
            <a:avLst>
              <a:gd name="adj" fmla="val 25000"/>
            </a:avLst>
          </a:prstGeom>
          <a:solidFill>
            <a:srgbClr val="1CA7EC"/>
          </a:solidFill>
          <a:ln/>
        </p:spPr>
      </p:sp>
      <p:sp>
        <p:nvSpPr>
          <p:cNvPr id="7" name="Text 5"/>
          <p:cNvSpPr/>
          <p:nvPr/>
        </p:nvSpPr>
        <p:spPr>
          <a:xfrm>
            <a:off x="457200" y="352044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Smart Filtering: Content matches child's age</a:t>
            </a:r>
            <a:endParaRPr lang="en-US" sz="1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6E2188-528A-3013-BEB2-6AED22956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2443" y="182880"/>
            <a:ext cx="2734957" cy="51435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87EDD84-6BA2-1D9C-4824-691BBA2C9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7643" y="182880"/>
            <a:ext cx="273495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Age-Based Content Filtering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57200" y="91440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How It Works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457200" y="1188720"/>
            <a:ext cx="3657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Font typeface="+mj-lt"/>
              <a:buAutoNum type="arabicPeriod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1. Parent registers child with DOB</a:t>
            </a:r>
            <a:endParaRPr lang="en-US" sz="1000" dirty="0"/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2. System calculates age group</a:t>
            </a:r>
            <a:endParaRPr lang="en-US" sz="1000" dirty="0"/>
          </a:p>
          <a:p>
            <a:pPr marL="342900" indent="-342900">
              <a:buSzPct val="100000"/>
              <a:buFont typeface="+mj-lt"/>
              <a:buAutoNum type="arabicPeriod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3. Child sees only relevant content</a:t>
            </a:r>
            <a:endParaRPr lang="en-US" sz="1000" dirty="0"/>
          </a:p>
        </p:txBody>
      </p:sp>
      <p:sp>
        <p:nvSpPr>
          <p:cNvPr id="6" name="Text 4"/>
          <p:cNvSpPr/>
          <p:nvPr/>
        </p:nvSpPr>
        <p:spPr>
          <a:xfrm>
            <a:off x="457200" y="2103120"/>
            <a:ext cx="36576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Age Groups</a:t>
            </a:r>
            <a:endParaRPr lang="en-US" sz="1300" dirty="0"/>
          </a:p>
        </p:txBody>
      </p:sp>
      <p:graphicFrame>
        <p:nvGraphicFramePr>
          <p:cNvPr id="8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2377440"/>
          <a:ext cx="3657600" cy="1371600"/>
        </p:xfrm>
        <a:graphic>
          <a:graphicData uri="http://schemas.openxmlformats.org/drawingml/2006/table">
            <a:tbl>
              <a:tblPr/>
              <a:tblGrid>
                <a:gridCol w="182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Stage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Ages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Pregnancy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Expected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Infant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0-3 yrs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Toddler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3-5 yrs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Child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6-12 yrs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860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Teen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900" dirty="0">
                          <a:solidFill>
                            <a:srgbClr val="1B1D21"/>
                          </a:solidFill>
                          <a:latin typeface="Arial" pitchFamily="34" charset="0"/>
                          <a:ea typeface="Arial" pitchFamily="34" charset="-122"/>
                          <a:cs typeface="Arial" pitchFamily="34" charset="-120"/>
                        </a:rPr>
                        <a:t>13-17 yrs</a:t>
                      </a:r>
                      <a:endParaRPr lang="en-US" sz="900" dirty="0">
                        <a:latin typeface="Arial" charset="0"/>
                        <a:ea typeface="Arial" charset="0"/>
                        <a:cs typeface="Arial" charset="0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E8E8E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9" name="Image 1" descr="/Users/sam/Dev/flutter/mandalaapp/app ui/Child age base learning Scree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0712" y="462194"/>
            <a:ext cx="2741888" cy="504207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411D6BA-73E7-9E0A-755C-DEBB7EAD5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3645" y="411480"/>
            <a:ext cx="273495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Online Safety: 4 C's Framework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572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6D6D6D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Based on Bhutan's Cybersecurity Framework</a:t>
            </a:r>
            <a:endParaRPr lang="en-US" sz="1000" dirty="0"/>
          </a:p>
        </p:txBody>
      </p:sp>
      <p:sp>
        <p:nvSpPr>
          <p:cNvPr id="5" name="Shape 3"/>
          <p:cNvSpPr/>
          <p:nvPr/>
        </p:nvSpPr>
        <p:spPr>
          <a:xfrm>
            <a:off x="457200" y="1280160"/>
            <a:ext cx="4114800" cy="457200"/>
          </a:xfrm>
          <a:prstGeom prst="roundRect">
            <a:avLst>
              <a:gd name="adj" fmla="val 20000"/>
            </a:avLst>
          </a:prstGeom>
          <a:solidFill>
            <a:srgbClr val="F5F9FC"/>
          </a:solidFill>
          <a:ln/>
        </p:spPr>
      </p:sp>
      <p:sp>
        <p:nvSpPr>
          <p:cNvPr id="6" name="Shape 4"/>
          <p:cNvSpPr/>
          <p:nvPr/>
        </p:nvSpPr>
        <p:spPr>
          <a:xfrm>
            <a:off x="457200" y="1280160"/>
            <a:ext cx="73152" cy="45720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7" name="Text 5"/>
          <p:cNvSpPr/>
          <p:nvPr/>
        </p:nvSpPr>
        <p:spPr>
          <a:xfrm>
            <a:off x="640080" y="1325880"/>
            <a:ext cx="1097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Content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1737360" y="132588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Harmful material protection</a:t>
            </a:r>
            <a:endParaRPr lang="en-US" sz="1000" dirty="0"/>
          </a:p>
        </p:txBody>
      </p:sp>
      <p:sp>
        <p:nvSpPr>
          <p:cNvPr id="9" name="Shape 7"/>
          <p:cNvSpPr/>
          <p:nvPr/>
        </p:nvSpPr>
        <p:spPr>
          <a:xfrm>
            <a:off x="457200" y="1783080"/>
            <a:ext cx="4114800" cy="457200"/>
          </a:xfrm>
          <a:prstGeom prst="roundRect">
            <a:avLst>
              <a:gd name="adj" fmla="val 20000"/>
            </a:avLst>
          </a:prstGeom>
          <a:solidFill>
            <a:srgbClr val="F5F9FC"/>
          </a:solidFill>
          <a:ln/>
        </p:spPr>
      </p:sp>
      <p:sp>
        <p:nvSpPr>
          <p:cNvPr id="10" name="Shape 8"/>
          <p:cNvSpPr/>
          <p:nvPr/>
        </p:nvSpPr>
        <p:spPr>
          <a:xfrm>
            <a:off x="457200" y="1783080"/>
            <a:ext cx="73152" cy="45720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11" name="Text 9"/>
          <p:cNvSpPr/>
          <p:nvPr/>
        </p:nvSpPr>
        <p:spPr>
          <a:xfrm>
            <a:off x="640080" y="1828800"/>
            <a:ext cx="1097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Conduct</a:t>
            </a:r>
            <a:endParaRPr lang="en-US" sz="1100" dirty="0"/>
          </a:p>
        </p:txBody>
      </p:sp>
      <p:sp>
        <p:nvSpPr>
          <p:cNvPr id="12" name="Text 10"/>
          <p:cNvSpPr/>
          <p:nvPr/>
        </p:nvSpPr>
        <p:spPr>
          <a:xfrm>
            <a:off x="1737360" y="182880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Cyberbullying prevention</a:t>
            </a:r>
            <a:endParaRPr lang="en-US" sz="1000" dirty="0"/>
          </a:p>
        </p:txBody>
      </p:sp>
      <p:sp>
        <p:nvSpPr>
          <p:cNvPr id="13" name="Shape 11"/>
          <p:cNvSpPr/>
          <p:nvPr/>
        </p:nvSpPr>
        <p:spPr>
          <a:xfrm>
            <a:off x="457200" y="2286000"/>
            <a:ext cx="4114800" cy="457200"/>
          </a:xfrm>
          <a:prstGeom prst="roundRect">
            <a:avLst>
              <a:gd name="adj" fmla="val 20000"/>
            </a:avLst>
          </a:prstGeom>
          <a:solidFill>
            <a:srgbClr val="F5F9FC"/>
          </a:solidFill>
          <a:ln/>
        </p:spPr>
      </p:sp>
      <p:sp>
        <p:nvSpPr>
          <p:cNvPr id="14" name="Shape 12"/>
          <p:cNvSpPr/>
          <p:nvPr/>
        </p:nvSpPr>
        <p:spPr>
          <a:xfrm>
            <a:off x="457200" y="2286000"/>
            <a:ext cx="73152" cy="45720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15" name="Text 13"/>
          <p:cNvSpPr/>
          <p:nvPr/>
        </p:nvSpPr>
        <p:spPr>
          <a:xfrm>
            <a:off x="640080" y="2331720"/>
            <a:ext cx="1097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Contact</a:t>
            </a:r>
            <a:endParaRPr lang="en-US" sz="1100" dirty="0"/>
          </a:p>
        </p:txBody>
      </p:sp>
      <p:sp>
        <p:nvSpPr>
          <p:cNvPr id="16" name="Text 14"/>
          <p:cNvSpPr/>
          <p:nvPr/>
        </p:nvSpPr>
        <p:spPr>
          <a:xfrm>
            <a:off x="1737360" y="233172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Stranger danger awareness</a:t>
            </a:r>
            <a:endParaRPr lang="en-US" sz="1000" dirty="0"/>
          </a:p>
        </p:txBody>
      </p:sp>
      <p:sp>
        <p:nvSpPr>
          <p:cNvPr id="17" name="Shape 15"/>
          <p:cNvSpPr/>
          <p:nvPr/>
        </p:nvSpPr>
        <p:spPr>
          <a:xfrm>
            <a:off x="457200" y="2788920"/>
            <a:ext cx="4114800" cy="457200"/>
          </a:xfrm>
          <a:prstGeom prst="roundRect">
            <a:avLst>
              <a:gd name="adj" fmla="val 20000"/>
            </a:avLst>
          </a:prstGeom>
          <a:solidFill>
            <a:srgbClr val="F5F9FC"/>
          </a:solidFill>
          <a:ln/>
        </p:spPr>
      </p:sp>
      <p:sp>
        <p:nvSpPr>
          <p:cNvPr id="18" name="Shape 16"/>
          <p:cNvSpPr/>
          <p:nvPr/>
        </p:nvSpPr>
        <p:spPr>
          <a:xfrm>
            <a:off x="457200" y="2788920"/>
            <a:ext cx="73152" cy="45720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19" name="Text 17"/>
          <p:cNvSpPr/>
          <p:nvPr/>
        </p:nvSpPr>
        <p:spPr>
          <a:xfrm>
            <a:off x="640080" y="2834640"/>
            <a:ext cx="109728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Contract</a:t>
            </a:r>
            <a:endParaRPr lang="en-US" sz="1100" dirty="0"/>
          </a:p>
        </p:txBody>
      </p:sp>
      <p:sp>
        <p:nvSpPr>
          <p:cNvPr id="20" name="Text 18"/>
          <p:cNvSpPr/>
          <p:nvPr/>
        </p:nvSpPr>
        <p:spPr>
          <a:xfrm>
            <a:off x="1737360" y="2834640"/>
            <a:ext cx="2743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Privacy &amp; data protection</a:t>
            </a:r>
            <a:endParaRPr lang="en-US" sz="1000" dirty="0"/>
          </a:p>
        </p:txBody>
      </p:sp>
      <p:sp>
        <p:nvSpPr>
          <p:cNvPr id="21" name="Shape 19"/>
          <p:cNvSpPr/>
          <p:nvPr/>
        </p:nvSpPr>
        <p:spPr>
          <a:xfrm>
            <a:off x="457200" y="3383280"/>
            <a:ext cx="4114800" cy="365760"/>
          </a:xfrm>
          <a:prstGeom prst="roundRect">
            <a:avLst>
              <a:gd name="adj" fmla="val 25000"/>
            </a:avLst>
          </a:prstGeom>
          <a:solidFill>
            <a:srgbClr val="1CA7EC"/>
          </a:solidFill>
          <a:ln/>
        </p:spPr>
      </p:sp>
      <p:sp>
        <p:nvSpPr>
          <p:cNvPr id="22" name="Text 20"/>
          <p:cNvSpPr/>
          <p:nvPr/>
        </p:nvSpPr>
        <p:spPr>
          <a:xfrm>
            <a:off x="457200" y="34290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Emergency: Police 113 | Child Helpline 1098</a:t>
            </a:r>
            <a:endParaRPr lang="en-US" sz="1000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2CC59777-89F5-4B37-CD5F-2DB7909859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6188" y="397500"/>
            <a:ext cx="2734957" cy="51435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E0583A2-3DBA-4974-7D1B-99C439ED6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3825" y="365760"/>
            <a:ext cx="273495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9144000" cy="731520"/>
          </a:xfrm>
          <a:prstGeom prst="rect">
            <a:avLst/>
          </a:prstGeom>
          <a:solidFill>
            <a:srgbClr val="1CA7EC"/>
          </a:solidFill>
          <a:ln/>
        </p:spPr>
      </p:sp>
      <p:sp>
        <p:nvSpPr>
          <p:cNvPr id="3" name="Text 1"/>
          <p:cNvSpPr/>
          <p:nvPr/>
        </p:nvSpPr>
        <p:spPr>
          <a:xfrm>
            <a:off x="457200" y="18288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Child-Friendly Mode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457200" y="914400"/>
            <a:ext cx="411480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3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Design Principles</a:t>
            </a:r>
            <a:endParaRPr lang="en-US" sz="1300" dirty="0"/>
          </a:p>
        </p:txBody>
      </p:sp>
      <p:sp>
        <p:nvSpPr>
          <p:cNvPr id="5" name="Text 3"/>
          <p:cNvSpPr/>
          <p:nvPr/>
        </p:nvSpPr>
        <p:spPr>
          <a:xfrm>
            <a:off x="457200" y="1188720"/>
            <a:ext cx="41148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Colorful pastel UI - Welcoming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Large touch targets - 60px+ buttons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Minimal text - Icon-driven navigation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Engaging animations - Fun interactions</a:t>
            </a:r>
            <a:endParaRPr lang="en-US" sz="1000" dirty="0"/>
          </a:p>
          <a:p>
            <a:pPr marL="342900" indent="-342900">
              <a:buSzPct val="100000"/>
              <a:buChar char="•"/>
            </a:pPr>
            <a:r>
              <a:rPr lang="en-US" sz="10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Safe content only - Age-filtered</a:t>
            </a:r>
            <a:endParaRPr lang="en-US" sz="1000" dirty="0"/>
          </a:p>
        </p:txBody>
      </p:sp>
      <p:sp>
        <p:nvSpPr>
          <p:cNvPr id="6" name="Shape 4"/>
          <p:cNvSpPr/>
          <p:nvPr/>
        </p:nvSpPr>
        <p:spPr>
          <a:xfrm>
            <a:off x="457200" y="2651760"/>
            <a:ext cx="4114800" cy="914400"/>
          </a:xfrm>
          <a:prstGeom prst="roundRect">
            <a:avLst>
              <a:gd name="adj" fmla="val 10000"/>
            </a:avLst>
          </a:prstGeom>
          <a:solidFill>
            <a:srgbClr val="F5F9FC"/>
          </a:solidFill>
          <a:ln/>
        </p:spPr>
      </p:sp>
      <p:sp>
        <p:nvSpPr>
          <p:cNvPr id="7" name="Text 5"/>
          <p:cNvSpPr/>
          <p:nvPr/>
        </p:nvSpPr>
        <p:spPr>
          <a:xfrm>
            <a:off x="548640" y="2743200"/>
            <a:ext cx="3931920" cy="2743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100" b="1" dirty="0">
                <a:solidFill>
                  <a:srgbClr val="1CA7EC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PIN Security</a:t>
            </a:r>
            <a:endParaRPr lang="en-US" sz="1100" dirty="0"/>
          </a:p>
        </p:txBody>
      </p:sp>
      <p:sp>
        <p:nvSpPr>
          <p:cNvPr id="8" name="Text 6"/>
          <p:cNvSpPr/>
          <p:nvPr/>
        </p:nvSpPr>
        <p:spPr>
          <a:xfrm>
            <a:off x="548640" y="3017520"/>
            <a:ext cx="393192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4-digit PIN per child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Secure, easy to remember</a:t>
            </a:r>
            <a:endParaRPr lang="en-US" sz="900" dirty="0"/>
          </a:p>
          <a:p>
            <a:pPr marL="342900" indent="-342900">
              <a:buSzPct val="100000"/>
              <a:buChar char="•"/>
            </a:pPr>
            <a:r>
              <a:rPr lang="en-US" sz="900" dirty="0">
                <a:solidFill>
                  <a:srgbClr val="1B1D21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Prevents unauthorized access</a:t>
            </a:r>
            <a:endParaRPr lang="en-US" sz="9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4DDED8B-5D86-5CFF-C897-416CDDBB6E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6088" y="365760"/>
            <a:ext cx="2734957" cy="51435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49EC278-E17C-E54D-D768-E516BD799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5582" y="365760"/>
            <a:ext cx="2734957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1369</Words>
  <Application>Microsoft Macintosh PowerPoint</Application>
  <PresentationFormat>On-screen Show (16:9)</PresentationFormat>
  <Paragraphs>353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Child Mandala App Proposal</dc:title>
  <dc:subject>Child Protection &amp; Parenting Support Platform</dc:subject>
  <dc:creator>UNICEF Bhutan</dc:creator>
  <cp:lastModifiedBy>Microsoft Office User</cp:lastModifiedBy>
  <cp:revision>4</cp:revision>
  <dcterms:created xsi:type="dcterms:W3CDTF">2025-12-22T18:06:43Z</dcterms:created>
  <dcterms:modified xsi:type="dcterms:W3CDTF">2025-12-30T06:28:02Z</dcterms:modified>
</cp:coreProperties>
</file>